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6"/>
  </p:notesMasterIdLst>
  <p:sldIdLst>
    <p:sldId id="278" r:id="rId2"/>
    <p:sldId id="296" r:id="rId3"/>
    <p:sldId id="259" r:id="rId4"/>
    <p:sldId id="261" r:id="rId5"/>
    <p:sldId id="283" r:id="rId6"/>
    <p:sldId id="284" r:id="rId7"/>
    <p:sldId id="285" r:id="rId8"/>
    <p:sldId id="286" r:id="rId9"/>
    <p:sldId id="281" r:id="rId10"/>
    <p:sldId id="273" r:id="rId11"/>
    <p:sldId id="282" r:id="rId12"/>
    <p:sldId id="264" r:id="rId13"/>
    <p:sldId id="276" r:id="rId14"/>
    <p:sldId id="295" r:id="rId15"/>
    <p:sldId id="287" r:id="rId16"/>
    <p:sldId id="288" r:id="rId17"/>
    <p:sldId id="289" r:id="rId18"/>
    <p:sldId id="290" r:id="rId19"/>
    <p:sldId id="291" r:id="rId20"/>
    <p:sldId id="297" r:id="rId21"/>
    <p:sldId id="292" r:id="rId22"/>
    <p:sldId id="294" r:id="rId23"/>
    <p:sldId id="293" r:id="rId24"/>
    <p:sldId id="265" r:id="rId25"/>
  </p:sldIdLst>
  <p:sldSz cx="12192000" cy="6858000"/>
  <p:notesSz cx="6858000" cy="9144000"/>
  <p:embeddedFontLst>
    <p:embeddedFont>
      <p:font typeface="Roboto Condensed" panose="02000000000000000000" pitchFamily="2"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iyXROiJLp68xiRRMbFP8J6hh8H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53B218-595C-4083-96FD-511817CEAF95}" v="26" dt="2024-01-26T20:30:17.831"/>
  </p1510:revLst>
</p1510:revInfo>
</file>

<file path=ppt/tableStyles.xml><?xml version="1.0" encoding="utf-8"?>
<a:tblStyleLst xmlns:a="http://schemas.openxmlformats.org/drawingml/2006/main" def="{FC6E7591-DA25-4596-A5AF-7A2DC8C5AFF3}">
  <a:tblStyle styleId="{FC6E7591-DA25-4596-A5AF-7A2DC8C5AFF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77467" autoAdjust="0"/>
  </p:normalViewPr>
  <p:slideViewPr>
    <p:cSldViewPr snapToGrid="0">
      <p:cViewPr varScale="1">
        <p:scale>
          <a:sx n="64" d="100"/>
          <a:sy n="64" d="100"/>
        </p:scale>
        <p:origin x="1291"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solidFill>
                  <a:schemeClr val="tx1"/>
                </a:solidFill>
              </a:rPr>
              <a:t>Important Considerations:</a:t>
            </a:r>
          </a:p>
          <a:p>
            <a:pPr marL="0" indent="0"/>
            <a:r>
              <a:rPr lang="en-US" b="0" dirty="0">
                <a:solidFill>
                  <a:schemeClr val="tx1"/>
                </a:solidFill>
              </a:rPr>
              <a:t>Please share these slides with the celebrant/pastoral team prior to your celebration.  </a:t>
            </a:r>
          </a:p>
          <a:p>
            <a:pPr marL="0" indent="0"/>
            <a:r>
              <a:rPr lang="en-US" b="0" dirty="0">
                <a:solidFill>
                  <a:schemeClr val="tx1"/>
                </a:solidFill>
              </a:rPr>
              <a:t>Notes have been included on some of the slides to assist you in your planning. </a:t>
            </a:r>
          </a:p>
          <a:p>
            <a:pPr marL="0" indent="0"/>
            <a:endParaRPr lang="en-US" b="1" dirty="0">
              <a:solidFill>
                <a:srgbClr val="01A89E"/>
              </a:solidFill>
            </a:endParaRPr>
          </a:p>
          <a:p>
            <a:pPr marL="0" lvl="0" indent="0" algn="l" rtl="0">
              <a:lnSpc>
                <a:spcPct val="100000"/>
              </a:lnSpc>
              <a:spcBef>
                <a:spcPts val="0"/>
              </a:spcBef>
              <a:spcAft>
                <a:spcPts val="0"/>
              </a:spcAft>
              <a:buSzPts val="1400"/>
              <a:buNone/>
            </a:pPr>
            <a:endParaRPr dirty="0">
              <a:solidFill>
                <a:srgbClr val="01A89E"/>
              </a:solidFill>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solidFill>
                  <a:schemeClr val="tx1"/>
                </a:solidFill>
                <a:latin typeface="Calibri" panose="020F0502020204030204" pitchFamily="34" charset="0"/>
                <a:cs typeface="Calibri" panose="020F0502020204030204" pitchFamily="34" charset="0"/>
              </a:rPr>
              <a:t>You are free to choose alternate hymns. </a:t>
            </a:r>
          </a:p>
          <a:p>
            <a:pPr marL="0" indent="0"/>
            <a:r>
              <a:rPr lang="en-US" dirty="0">
                <a:solidFill>
                  <a:schemeClr val="tx1"/>
                </a:solidFill>
                <a:latin typeface="Calibri" panose="020F0502020204030204" pitchFamily="34" charset="0"/>
                <a:cs typeface="Calibri" panose="020F0502020204030204" pitchFamily="34" charset="0"/>
              </a:rPr>
              <a:t>It is good to choose hymns that are familiar to your faith community to ensure maximum participation and prayerful singing. </a:t>
            </a:r>
          </a:p>
          <a:p>
            <a:pPr marL="0" indent="0"/>
            <a:r>
              <a:rPr lang="en-US" dirty="0">
                <a:solidFill>
                  <a:schemeClr val="tx1"/>
                </a:solidFill>
                <a:latin typeface="Calibri" panose="020F0502020204030204" pitchFamily="34" charset="0"/>
                <a:cs typeface="Calibri" panose="020F0502020204030204" pitchFamily="34" charset="0"/>
              </a:rPr>
              <a:t>Ensure that you are complying with copyright. </a:t>
            </a:r>
            <a:br>
              <a:rPr lang="en-US" sz="1200" b="0" i="0" dirty="0">
                <a:solidFill>
                  <a:schemeClr val="tx1"/>
                </a:solidFill>
                <a:effectLst/>
                <a:latin typeface="Calibri" panose="020F0502020204030204" pitchFamily="34" charset="0"/>
                <a:cs typeface="Calibri" panose="020F0502020204030204" pitchFamily="34" charset="0"/>
              </a:rPr>
            </a:br>
            <a:endParaRPr lang="en-US" sz="1200" dirty="0">
              <a:solidFill>
                <a:schemeClr val="tx1"/>
              </a:solidFill>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t>Please use the readings of the day (as included here) unless you have discussed using alternative readings with the celebrant/pastoral team. </a:t>
            </a:r>
          </a:p>
          <a:p>
            <a:pPr marL="0" indent="0"/>
            <a:r>
              <a:rPr lang="en-US" dirty="0"/>
              <a:t>Choose your readers carefully. Only one reader per reading is needed.</a:t>
            </a:r>
          </a:p>
          <a:p>
            <a:pPr marL="0" indent="0"/>
            <a:r>
              <a:rPr lang="en-US" dirty="0"/>
              <a:t>Have readers proclaim the reading from the Lectionary. </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54430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You will need to determine if the Responsorial Psalm will be sung or recited.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3552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599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tx1"/>
                </a:solidFill>
              </a:rPr>
              <a:t>If the Alleluia is not sung, the acclamation is omitted.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6470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4704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877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1106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may wish to edit these prayer petitions based on the needs of your particular school/board community.  Your petitions should be concise and consistent. Try not to exceed 6 petitions in total.</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We generally pray for:</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The needs of the universal church</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For public authorities and for the salvation of the world</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People burdened by any kind of difficulty.</a:t>
            </a:r>
          </a:p>
          <a:p>
            <a:pPr marL="228600" marR="0" lvl="0" indent="-228600" algn="l" rtl="0">
              <a:lnSpc>
                <a:spcPct val="100000"/>
              </a:lnSpc>
              <a:spcBef>
                <a:spcPts val="0"/>
              </a:spcBef>
              <a:spcAft>
                <a:spcPts val="0"/>
              </a:spcAft>
              <a:buClr>
                <a:srgbClr val="000000"/>
              </a:buClr>
              <a:buSzPts val="1400"/>
              <a:buFont typeface="Arial"/>
              <a:buAutoNum type="alphaUcParenR"/>
            </a:pPr>
            <a:r>
              <a:rPr lang="en-US" dirty="0"/>
              <a:t>For the local community</a:t>
            </a:r>
          </a:p>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6261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1114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49028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are free to choose alternate hymns. </a:t>
            </a:r>
          </a:p>
          <a:p>
            <a:pPr marL="0" marR="0" lvl="0" indent="0" algn="l" rtl="0">
              <a:lnSpc>
                <a:spcPct val="100000"/>
              </a:lnSpc>
              <a:spcBef>
                <a:spcPts val="0"/>
              </a:spcBef>
              <a:spcAft>
                <a:spcPts val="0"/>
              </a:spcAft>
              <a:buClr>
                <a:srgbClr val="000000"/>
              </a:buClr>
              <a:buSzPts val="1400"/>
              <a:buFont typeface="Arial"/>
              <a:buNone/>
            </a:pPr>
            <a:r>
              <a:rPr lang="en-US" dirty="0"/>
              <a:t>It is good to choose hymns that are familiar to your faith community to ensure maximum participation and prayerful singing. </a:t>
            </a:r>
          </a:p>
          <a:p>
            <a:pPr marL="0" marR="0" lvl="0" indent="0" algn="l" rtl="0">
              <a:lnSpc>
                <a:spcPct val="100000"/>
              </a:lnSpc>
              <a:spcBef>
                <a:spcPts val="0"/>
              </a:spcBef>
              <a:spcAft>
                <a:spcPts val="0"/>
              </a:spcAft>
              <a:buClr>
                <a:srgbClr val="000000"/>
              </a:buClr>
              <a:buSzPts val="1400"/>
              <a:buFont typeface="Arial"/>
              <a:buNone/>
            </a:pPr>
            <a:r>
              <a:rPr lang="en-US" dirty="0"/>
              <a:t>Ensure that you are complying with copyright. </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2426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7490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644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6397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1059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8203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1342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04940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9214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are free to choose alternate hymns. </a:t>
            </a:r>
          </a:p>
          <a:p>
            <a:pPr marL="0" marR="0" lvl="0" indent="0" algn="l" rtl="0">
              <a:lnSpc>
                <a:spcPct val="100000"/>
              </a:lnSpc>
              <a:spcBef>
                <a:spcPts val="0"/>
              </a:spcBef>
              <a:spcAft>
                <a:spcPts val="0"/>
              </a:spcAft>
              <a:buClr>
                <a:srgbClr val="000000"/>
              </a:buClr>
              <a:buSzPts val="1400"/>
              <a:buFont typeface="Arial"/>
              <a:buNone/>
            </a:pPr>
            <a:r>
              <a:rPr lang="en-US" dirty="0"/>
              <a:t>It is good to choose hymns that are familiar to your faith community to ensure maximum participation and prayerful singing. </a:t>
            </a:r>
          </a:p>
          <a:p>
            <a:pPr marL="0" marR="0" lvl="0" indent="0" algn="l" rtl="0">
              <a:lnSpc>
                <a:spcPct val="100000"/>
              </a:lnSpc>
              <a:spcBef>
                <a:spcPts val="0"/>
              </a:spcBef>
              <a:spcAft>
                <a:spcPts val="0"/>
              </a:spcAft>
              <a:buClr>
                <a:srgbClr val="000000"/>
              </a:buClr>
              <a:buSzPts val="1400"/>
              <a:buFont typeface="Arial"/>
              <a:buNone/>
            </a:pPr>
            <a:r>
              <a:rPr lang="en-US" dirty="0"/>
              <a:t>Ensure that you are complying with copyright. </a:t>
            </a:r>
          </a:p>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F881-34DD-4200-39DE-9821838AAC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701FA8-04F7-F784-2742-4FA7B20B6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9C7CE92-77B2-C334-1E23-5D73224520B5}"/>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61A2035-1DE3-D4D8-FF22-671ACCD2CF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5BEE3E8-CEDD-7C90-63FD-C2A022A785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450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7414-891A-6411-79C1-72225B017A7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EFC5DF2-79BB-4C14-1458-2DB2E5199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7A5997D-D1E0-7C49-1A78-DFC136083AFB}"/>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196E3-2644-3803-A1AA-2315694BC2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5102BD2-B6C5-D579-10D0-D342ACC334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8863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58CF-F5C0-B876-26D0-71794EADF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28CD219-8285-1359-E850-B2F0B0FED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2DB4E3-E66C-BEBC-9798-7BC537F8C2D4}"/>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89D818A8-093F-51EC-CA35-33FB0B2E99A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94AEEB-D2CB-289D-15AA-2CDADB2F04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5385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BCC1-5C0E-802B-BD0F-0644C5426F9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A3CC7A-2D41-D5B4-00A5-7A52F1818F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E1D6D9D-C673-D564-9568-D44C59F274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5F688FC-CA37-FB4C-2239-542BD6F8E159}"/>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E62C5613-99C4-071B-058D-1E70C940A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C779B37-50DE-C4EE-AC45-AED81CAB7E9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023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45772-69A3-1549-0D6D-64F52D0E963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5CB6554-AB91-5A3D-6C5A-6DCB2FE16D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CE2381-D127-4B6A-A8FB-127192D5F3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4DDCD5-C33A-4A5E-0FF3-5FEA18B0E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86DED6-74EC-1D01-A6D2-9010D2D0DA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AA4ACED-F04E-3342-4EEB-41761810EEED}"/>
              </a:ext>
            </a:extLst>
          </p:cNvPr>
          <p:cNvSpPr>
            <a:spLocks noGrp="1"/>
          </p:cNvSpPr>
          <p:nvPr>
            <p:ph type="dt" sz="half" idx="10"/>
          </p:nvPr>
        </p:nvSpPr>
        <p:spPr/>
        <p:txBody>
          <a:bodyPr/>
          <a:lstStyle/>
          <a:p>
            <a:endParaRPr lang="en-CA"/>
          </a:p>
        </p:txBody>
      </p:sp>
      <p:sp>
        <p:nvSpPr>
          <p:cNvPr id="8" name="Footer Placeholder 7">
            <a:extLst>
              <a:ext uri="{FF2B5EF4-FFF2-40B4-BE49-F238E27FC236}">
                <a16:creationId xmlns:a16="http://schemas.microsoft.com/office/drawing/2014/main" id="{BFC1E812-2D09-AC3C-B2A3-81E701F7D94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56E7105-368D-F4CB-B764-D512BC867D0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262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C48A-920A-037F-9E0F-62F797CBE1E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4E102D0-4C27-1716-D3D1-EC497A8B8678}"/>
              </a:ext>
            </a:extLst>
          </p:cNvPr>
          <p:cNvSpPr>
            <a:spLocks noGrp="1"/>
          </p:cNvSpPr>
          <p:nvPr>
            <p:ph type="dt" sz="half" idx="10"/>
          </p:nvPr>
        </p:nvSpPr>
        <p:spPr/>
        <p:txBody>
          <a:bodyPr/>
          <a:lstStyle/>
          <a:p>
            <a:endParaRPr lang="en-CA"/>
          </a:p>
        </p:txBody>
      </p:sp>
      <p:sp>
        <p:nvSpPr>
          <p:cNvPr id="4" name="Footer Placeholder 3">
            <a:extLst>
              <a:ext uri="{FF2B5EF4-FFF2-40B4-BE49-F238E27FC236}">
                <a16:creationId xmlns:a16="http://schemas.microsoft.com/office/drawing/2014/main" id="{66717A8A-6030-35B5-C188-AACB6D5AA91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1CAC56F-B713-D2CC-F3DC-85F4AD85A2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5292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783E6-2750-F4C9-B0AC-C57B100FA875}"/>
              </a:ext>
            </a:extLst>
          </p:cNvPr>
          <p:cNvSpPr>
            <a:spLocks noGrp="1"/>
          </p:cNvSpPr>
          <p:nvPr>
            <p:ph type="dt" sz="half" idx="10"/>
          </p:nvPr>
        </p:nvSpPr>
        <p:spPr/>
        <p:txBody>
          <a:bodyPr/>
          <a:lstStyle/>
          <a:p>
            <a:endParaRPr lang="en-CA"/>
          </a:p>
        </p:txBody>
      </p:sp>
      <p:sp>
        <p:nvSpPr>
          <p:cNvPr id="3" name="Footer Placeholder 2">
            <a:extLst>
              <a:ext uri="{FF2B5EF4-FFF2-40B4-BE49-F238E27FC236}">
                <a16:creationId xmlns:a16="http://schemas.microsoft.com/office/drawing/2014/main" id="{CC52E15D-CACA-E3E8-C90C-B81D21C25CA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3F50F25-6B7A-6830-3778-4432F62560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763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25FC-B087-5DE6-85C3-772F934924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6A0F63-47FC-8176-6DBE-9BA54CBEC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B1F588-7B95-1DA5-48B8-148B01BDB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F25AC-A021-A647-4FEA-96A271BF6E80}"/>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A5D035AA-395C-15A1-3783-DC6709071E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017F01E-6157-7C51-1161-A74AFE33D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789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94740-758B-ADB0-ED3D-3ACC7C303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F0817C8-51E6-082F-6AD1-319B11795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6BFFA23-71A4-8EB2-1991-6675856F9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103AD-ACE6-09C6-1D03-61CD04E0CA0D}"/>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8971943E-7B65-FB11-8B78-0408B0D228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A720D92-DD5A-E30B-812B-660292B90C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064745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835C-ECF0-35BA-9180-8D91A7869DA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47301E-70B5-0B86-D6EA-CCBECCD10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02943BA-77ED-D265-B2A5-AE43A6438416}"/>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B7A5500-A002-B89A-9249-5A4A12D5E9E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E331293-23B2-52E9-BDE1-9961FED0411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16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C772C-4109-8FAD-6AEB-69133807F0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21DE2B2-113C-B0A4-7BCA-3BD95692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F106FD-E190-6279-1CB5-874738AC7C87}"/>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EED87-5655-B0A3-956B-1547D777C33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0D7349-66C1-AB73-BEB4-FB5F1E48EB2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69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2EAA4-7C62-6DAE-B14E-997C21BAE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AA39E2-74E9-518E-2C99-BBBB75895F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B9A865-3494-866C-C71B-093DE7BC6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EAAF12D3-60EC-9FEF-A89A-101B8E377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B3F6463-6B16-85BA-ECC3-2EAEF71DA7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70572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PkOrYI5xt0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youtube.com/watch?v=IbNXqjwh8is" TargetMode="External"/><Relationship Id="rId4" Type="http://schemas.openxmlformats.org/officeDocument/2006/relationships/hyperlink" Target="https://www.youtube.com/watch?v=SJ20I-UhTec"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Zy7t2Uasqe8"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hyperlink" Target="https://www.youtube.com/watch?v=j3qkB7gucDk" TargetMode="External"/><Relationship Id="rId4" Type="http://schemas.openxmlformats.org/officeDocument/2006/relationships/hyperlink" Target="https://www.youtube.com/watch?v=k16C-ukG-KI"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9o51fVKpK7s"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hyperlink" Target="https://www.youtube.com/watch?v=IvD0XJzOWQ4"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c7GiWZG-AI4"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hyperlink" Target="https://www.youtube.com/watch?v=aV0_jUyl3Lc" TargetMode="External"/><Relationship Id="rId4" Type="http://schemas.openxmlformats.org/officeDocument/2006/relationships/hyperlink" Target="https://www.youtube.com/watch?v=kXZTYV1Pq_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p:nvPr/>
        </p:nvSpPr>
        <p:spPr>
          <a:xfrm>
            <a:off x="596202" y="992924"/>
            <a:ext cx="10999596" cy="330749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Celebration of the Eucharist</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lang="en-US" sz="2800" b="1" dirty="0">
                <a:solidFill>
                  <a:srgbClr val="44546A"/>
                </a:solidFill>
                <a:latin typeface="Roboto Condensed"/>
                <a:ea typeface="Roboto Condensed"/>
                <a:cs typeface="Roboto Condensed"/>
                <a:sym typeface="Roboto Condensed"/>
              </a:rPr>
              <a:t>Friday</a:t>
            </a:r>
            <a:r>
              <a:rPr kumimoji="0" lang="en-US" sz="28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 May </a:t>
            </a:r>
            <a:r>
              <a:rPr lang="en-US" sz="2800" b="1" dirty="0">
                <a:solidFill>
                  <a:srgbClr val="44546A"/>
                </a:solidFill>
                <a:latin typeface="Roboto Condensed"/>
                <a:ea typeface="Roboto Condensed"/>
                <a:cs typeface="Roboto Condensed"/>
                <a:sym typeface="Roboto Condensed"/>
              </a:rPr>
              <a:t>10</a:t>
            </a:r>
            <a:r>
              <a:rPr kumimoji="0" lang="en-US" sz="28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 2024</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endPar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72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Catholic Education Week</a:t>
            </a:r>
            <a:endParaRPr kumimoji="0" lang="en-CA" sz="7200" b="0" i="0" u="none" strike="noStrike" kern="1200" cap="none" spc="0" normalizeH="0" baseline="0" noProof="0" dirty="0">
              <a:ln>
                <a:noFill/>
              </a:ln>
              <a:solidFill>
                <a:srgbClr val="C00000"/>
              </a:solidFill>
              <a:effectLst/>
              <a:uLnTx/>
              <a:uFillTx/>
              <a:latin typeface="Arial"/>
              <a:ea typeface="Arial"/>
              <a:cs typeface="Arial"/>
              <a:sym typeface="Arial"/>
            </a:endParaRPr>
          </a:p>
        </p:txBody>
      </p:sp>
      <p:graphicFrame>
        <p:nvGraphicFramePr>
          <p:cNvPr id="97" name="Google Shape;97;p2"/>
          <p:cNvGraphicFramePr/>
          <p:nvPr/>
        </p:nvGraphicFramePr>
        <p:xfrm>
          <a:off x="346418" y="301025"/>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graphicFrame>
        <p:nvGraphicFramePr>
          <p:cNvPr id="98" name="Google Shape;98;p2"/>
          <p:cNvGraphicFramePr/>
          <p:nvPr/>
        </p:nvGraphicFramePr>
        <p:xfrm>
          <a:off x="346418" y="6390023"/>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pic>
        <p:nvPicPr>
          <p:cNvPr id="3" name="Picture 2" descr="A heart with a cross and text&#10;&#10;Description automatically generated">
            <a:extLst>
              <a:ext uri="{FF2B5EF4-FFF2-40B4-BE49-F238E27FC236}">
                <a16:creationId xmlns:a16="http://schemas.microsoft.com/office/drawing/2014/main" id="{886B20B3-6CDC-4135-109F-661C74C4AE8C}"/>
              </a:ext>
            </a:extLst>
          </p:cNvPr>
          <p:cNvPicPr>
            <a:picLocks noChangeAspect="1"/>
          </p:cNvPicPr>
          <p:nvPr/>
        </p:nvPicPr>
        <p:blipFill>
          <a:blip r:embed="rId3"/>
          <a:stretch>
            <a:fillRect/>
          </a:stretch>
        </p:blipFill>
        <p:spPr>
          <a:xfrm>
            <a:off x="4377513" y="3995225"/>
            <a:ext cx="3511634" cy="2394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106" name="Google Shape;106;g17304bfceb4_0_0"/>
          <p:cNvSpPr/>
          <p:nvPr/>
        </p:nvSpPr>
        <p:spPr>
          <a:xfrm>
            <a:off x="705059" y="1307842"/>
            <a:ext cx="10781881" cy="5236589"/>
          </a:xfrm>
          <a:prstGeom prst="rect">
            <a:avLst/>
          </a:prstGeom>
          <a:solidFill>
            <a:schemeClr val="lt1"/>
          </a:solidFill>
          <a:ln>
            <a:noFill/>
          </a:ln>
        </p:spPr>
        <p:txBody>
          <a:bodyPr spcFirstLastPara="1" wrap="square" lIns="91425" tIns="45700" rIns="91425" bIns="45700" anchor="t" anchorCtr="0">
            <a:noAutofit/>
          </a:bodyPr>
          <a:lstStyle/>
          <a:p>
            <a:pPr algn="ctr">
              <a:lnSpc>
                <a:spcPct val="90000"/>
              </a:lnSpc>
              <a:buClr>
                <a:srgbClr val="000000"/>
              </a:buClr>
              <a:buSzPts val="2400"/>
              <a:defRPr/>
            </a:pPr>
            <a:r>
              <a:rPr kumimoji="0" lang="en-US" sz="24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Called to Love as People of Joy</a:t>
            </a:r>
            <a:endParaRPr kumimoji="0" lang="en-CA" sz="2400" b="0" i="0" u="none" strike="noStrike" kern="1200" cap="none" spc="0" normalizeH="0" baseline="0" noProof="0" dirty="0">
              <a:ln>
                <a:noFill/>
              </a:ln>
              <a:solidFill>
                <a:srgbClr val="C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Today</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celebrate the gift of Catholic Education and we reflect on our calling to love as </a:t>
            </a:r>
            <a:r>
              <a:rPr kumimoji="0" lang="en-US" sz="2000" b="1" i="1"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people of Joy</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As we continue to journey through the Easter Season, let us reflect on </a:t>
            </a: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the words of </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Pope Francis during his general audience this past November.</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b="0" i="0" dirty="0">
                <a:solidFill>
                  <a:srgbClr val="262626"/>
                </a:solidFill>
                <a:effectLst/>
                <a:latin typeface="Roboto Condensed" panose="02000000000000000000" pitchFamily="2" charset="0"/>
                <a:ea typeface="Roboto Condensed" panose="02000000000000000000" pitchFamily="2" charset="0"/>
                <a:cs typeface="Roboto Condensed" panose="02000000000000000000" pitchFamily="2" charset="0"/>
              </a:rPr>
              <a:t>Departing from his prepared text, Pope Francis said, "Today each one of us should take a bit of time and think: Jesus, you are within me. I want to encounter you each day. You are a person, not an idea. You are a companion on the journey, not a program. You are love that resolves so many problems. You are the starting point of evangelization. You, Jesus, are the source of joy."</a:t>
            </a: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 </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b="0" i="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Let us be renewed by the joy of the Resurrection of Jesus and transform this joy into acts of love and service.  </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Please join in the singing of our opening hymn: ___________________________</a:t>
            </a:r>
            <a:endPar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Greeting and Welcome</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645229"/>
            <a:ext cx="9666600" cy="4253766"/>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rPr>
              <a:t> </a:t>
            </a: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rPr>
              <a:t> </a:t>
            </a:r>
            <a:endParaRPr kumimoji="0" sz="20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Gathering Hymn</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B67A7153-F7A9-52E2-BE6C-B7472A602D70}"/>
              </a:ext>
            </a:extLst>
          </p:cNvPr>
          <p:cNvSpPr/>
          <p:nvPr/>
        </p:nvSpPr>
        <p:spPr>
          <a:xfrm>
            <a:off x="1383856" y="1981773"/>
            <a:ext cx="9545444" cy="3917221"/>
          </a:xfrm>
          <a:prstGeom prst="rect">
            <a:avLst/>
          </a:prstGeom>
          <a:solidFill>
            <a:schemeClr val="lt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Gather the People</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r>
              <a:rPr lang="en-US" sz="3200" dirty="0">
                <a:solidFill>
                  <a:prstClr val="black"/>
                </a:solidFill>
                <a:latin typeface="Roboto Condensed"/>
                <a:ea typeface="Roboto Condensed"/>
                <a:cs typeface="Roboto Condensed"/>
                <a:sym typeface="Roboto Condensed"/>
              </a:rPr>
              <a:t>Dan Schutte</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3"/>
              </a:rPr>
              <a:t>https://www.youtube.com/watch?v=PkOrYI5xt0g</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Come Back to Me (Hosea)</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hlinkClick r:id="rId4"/>
              </a:rPr>
              <a:t>https://www.youtube.com/watch?v=SJ20I-UhTec</a:t>
            </a:r>
            <a:r>
              <a:rPr lang="en-US" sz="3200" dirty="0">
                <a:solidFill>
                  <a:prstClr val="black"/>
                </a:solidFill>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b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b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Gather us In (Marty Haugen)</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5"/>
              </a:rPr>
              <a:t>https://www.youtube.com/watch?v=IbNXqjwh8is</a:t>
            </a:r>
            <a:r>
              <a:rPr lang="en-US" sz="3200" dirty="0">
                <a:solidFill>
                  <a:prstClr val="black"/>
                </a:solidFill>
                <a:latin typeface="Roboto Condensed"/>
                <a:ea typeface="Roboto Condensed"/>
                <a:cs typeface="Roboto Condensed"/>
                <a:sym typeface="Roboto Condensed"/>
              </a:rPr>
              <a:t> </a:t>
            </a: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97230" y="1189055"/>
            <a:ext cx="10824209" cy="485741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lang="en-US"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 </a:t>
            </a:r>
            <a:r>
              <a:rPr lang="en-CA" sz="2800" dirty="0">
                <a:latin typeface="Roboto Condensed"/>
                <a:ea typeface="Roboto Condensed"/>
                <a:cs typeface="Roboto Condensed"/>
                <a:sym typeface="Roboto Condensed"/>
              </a:rPr>
              <a:t>A reading from the Acts of the Apostles.</a:t>
            </a:r>
          </a:p>
          <a:p>
            <a:endParaRPr lang="en-US" sz="22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At Corinth one night the Lord said to Paul in a vision, “Do not be afraid, but speak and do not be silent; for I am with you, and no one will lay a hand on you to harm you, for there are many in this city who are my people.” He stayed there a year and six months, teaching the word of God among them.</a:t>
            </a:r>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rPr>
              <a:t> </a:t>
            </a:r>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But when Gallio was proconsul of Achaia, the Jews made a united attack on Paul and brought him before the tribunal. </a:t>
            </a:r>
            <a:r>
              <a:rPr lang="en-CA"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They said, </a:t>
            </a:r>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“This man is persuading people to worship God in ways that are contrary to the law.”</a:t>
            </a: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18.9-18</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85800" y="1189054"/>
            <a:ext cx="10801349" cy="5668945"/>
          </a:xfrm>
          <a:prstGeom prst="rect">
            <a:avLst/>
          </a:prstGeom>
          <a:noFill/>
          <a:ln>
            <a:noFill/>
          </a:ln>
        </p:spPr>
        <p:txBody>
          <a:bodyPr spcFirstLastPara="1" wrap="square" lIns="91425" tIns="45700" rIns="91425" bIns="45700" anchor="t" anchorCtr="0">
            <a:noAutofit/>
          </a:bodyPr>
          <a:lstStyle/>
          <a:p>
            <a:pPr>
              <a:buClr>
                <a:srgbClr val="000000"/>
              </a:buClr>
              <a:buSzPts val="2000"/>
            </a:pPr>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Just as Paul was about to speak, Gallio said to the Jews “If it were a matter of crime or serious villainy, I would be justified in accepting the complaint of you Jews; but since it is a matter of questions about words and names and your own law, see to it yourselves; I do not wish to be a judge of these matters.” And he dismissed them from the tribunal. Then all of them seized Sosthenes, the official of the synagogue, and beat him in front of the tribunal. But Gallio paid no attention to any of these things. After staying there for a considerable time, Paul said farewell to the believers and sailed for Syria, accompanied by Priscilla and Aquila. At </a:t>
            </a:r>
            <a:r>
              <a:rPr lang="en-US" sz="2800" b="0" i="0" u="none" strike="noStrike" baseline="0" dirty="0" err="1">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Cenchreae</a:t>
            </a:r>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 he had his hair cut, for he was under a vow.</a:t>
            </a:r>
            <a:endParaRPr lang="en-US" sz="28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a:buClr>
                <a:srgbClr val="000000"/>
              </a:buClr>
              <a:buSzPts val="2000"/>
            </a:pPr>
            <a:endParaRPr lang="en-US" sz="2800" dirty="0">
              <a:solidFill>
                <a:schemeClr val="dk1"/>
              </a:solidFill>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US" sz="2800" dirty="0">
                <a:solidFill>
                  <a:srgbClr val="169FBA"/>
                </a:solidFill>
                <a:latin typeface="Roboto Condensed"/>
                <a:ea typeface="Roboto Condensed"/>
                <a:cs typeface="Roboto Condensed"/>
                <a:sym typeface="Roboto Condensed"/>
              </a:rPr>
              <a:t> </a:t>
            </a:r>
            <a:r>
              <a:rPr lang="en-CA" sz="2800" dirty="0">
                <a:latin typeface="Roboto Condensed"/>
                <a:ea typeface="Roboto Condensed"/>
                <a:cs typeface="Roboto Condensed"/>
                <a:sym typeface="Roboto Condensed"/>
              </a:rPr>
              <a:t>The Word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 </a:t>
            </a:r>
            <a:r>
              <a:rPr lang="en-CA" sz="2800" b="1" i="1" dirty="0">
                <a:latin typeface="Roboto Condensed"/>
                <a:ea typeface="Roboto Condensed"/>
                <a:cs typeface="Roboto Condensed"/>
                <a:sym typeface="Roboto Condensed"/>
              </a:rPr>
              <a:t>Thanks be to God.</a:t>
            </a: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18.9-18</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69559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47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1193213" y="1495305"/>
            <a:ext cx="8467595" cy="4832092"/>
          </a:xfrm>
          <a:prstGeom prst="rect">
            <a:avLst/>
          </a:prstGeom>
          <a:noFill/>
        </p:spPr>
        <p:txBody>
          <a:bodyPr wrap="square">
            <a:spAutoFit/>
          </a:bodyPr>
          <a:lstStyle/>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Response to </a:t>
            </a:r>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Psalm is: </a:t>
            </a:r>
          </a:p>
          <a:p>
            <a:pPr algn="l"/>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God is King of all the earth.</a:t>
            </a: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Clap your hands, all you peoples;</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shout to God with loud songs of joy.</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For the Lord, the Most High, is awesome,</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 great king over all the earth.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pPr algn="l"/>
            <a:endParaRPr lang="en-US" sz="24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endParaRPr lang="en-US" sz="24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endParaRPr lang="en-US" sz="1800" b="1" i="1" u="none" strike="noStrike" baseline="0" dirty="0">
              <a:solidFill>
                <a:srgbClr val="FF0000"/>
              </a:solidFill>
              <a:latin typeface="Times New Roman" panose="02020603050405020304" pitchFamily="18" charset="0"/>
            </a:endParaRPr>
          </a:p>
          <a:p>
            <a:pPr algn="l"/>
            <a:endParaRPr lang="en-US" sz="1800" b="1" i="1" u="none" strike="noStrike" baseline="0"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262203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47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1295838" y="1318022"/>
            <a:ext cx="8467595" cy="4832092"/>
          </a:xfrm>
          <a:prstGeom prst="rect">
            <a:avLst/>
          </a:prstGeom>
          <a:noFill/>
        </p:spPr>
        <p:txBody>
          <a:bodyPr wrap="square">
            <a:spAutoFit/>
          </a:bodyPr>
          <a:lstStyle/>
          <a:p>
            <a:pPr algn="l"/>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God is King of all the earth.</a:t>
            </a: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He subdued peoples under us,</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and nations under our feet.</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He chose our heritage for us,</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pride of Jacob whom he loves.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a:p>
            <a:pPr algn="l"/>
            <a:endPar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God has gone up with a shout,</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Lord with the sound of a trumpet.</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Sing praises to God, sing praises;</a:t>
            </a:r>
          </a:p>
          <a:p>
            <a:pPr algn="l"/>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sing praises to our King, sing praises. </a:t>
            </a:r>
            <a:r>
              <a:rPr lang="en-US" sz="2800" b="1" i="1" u="none" strike="noStrike" baseline="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endPar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45390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lvl="0" indent="0" algn="l" rtl="0">
              <a:lnSpc>
                <a:spcPct val="90000"/>
              </a:lnSpc>
              <a:spcBef>
                <a:spcPts val="1000"/>
              </a:spcBef>
              <a:spcAft>
                <a:spcPts val="0"/>
              </a:spcAft>
              <a:buClr>
                <a:schemeClr val="dk1"/>
              </a:buClr>
              <a:buSzPts val="2800"/>
              <a:buNone/>
            </a:pPr>
            <a:r>
              <a:rPr lang="en-US" sz="3200" dirty="0">
                <a:solidFill>
                  <a:srgbClr val="169FBA"/>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rPr>
              <a:t> </a:t>
            </a:r>
            <a:r>
              <a:rPr lang="en-US" sz="3200" b="1" dirty="0">
                <a:latin typeface="Roboto Condensed" panose="02000000000000000000" pitchFamily="2" charset="0"/>
                <a:ea typeface="Roboto Condensed" panose="02000000000000000000" pitchFamily="2" charset="0"/>
                <a:cs typeface="Roboto Condensed" panose="02000000000000000000" pitchFamily="2" charset="0"/>
              </a:rPr>
              <a:t>Alleluia, Alleluia!</a:t>
            </a:r>
          </a:p>
          <a:p>
            <a:pPr marL="0" lvl="0" indent="0" algn="l" rtl="0">
              <a:lnSpc>
                <a:spcPct val="90000"/>
              </a:lnSpc>
              <a:spcBef>
                <a:spcPts val="1000"/>
              </a:spcBef>
              <a:spcAft>
                <a:spcPts val="0"/>
              </a:spcAft>
              <a:buClr>
                <a:schemeClr val="dk1"/>
              </a:buClr>
              <a:buSzPts val="2800"/>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Christ had to suffer and to rise from the dead, and so enter into his glory.</a:t>
            </a:r>
          </a:p>
          <a:p>
            <a:pPr marL="0" lvl="0" indent="0" algn="l" rtl="0">
              <a:lnSpc>
                <a:spcPct val="90000"/>
              </a:lnSpc>
              <a:spcBef>
                <a:spcPts val="1000"/>
              </a:spcBef>
              <a:spcAft>
                <a:spcPts val="0"/>
              </a:spcAft>
              <a:buClr>
                <a:schemeClr val="dk1"/>
              </a:buClr>
              <a:buSzPts val="2800"/>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200" b="1" dirty="0">
                <a:latin typeface="Roboto Condensed" panose="02000000000000000000" pitchFamily="2" charset="0"/>
                <a:ea typeface="Roboto Condensed" panose="02000000000000000000" pitchFamily="2" charset="0"/>
                <a:cs typeface="Roboto Condensed" panose="02000000000000000000" pitchFamily="2" charset="0"/>
              </a:rPr>
              <a:t>Alleluia.</a:t>
            </a:r>
          </a:p>
          <a:p>
            <a:pPr marL="0" marR="0" lvl="0" indent="0" algn="l" rtl="0">
              <a:lnSpc>
                <a:spcPct val="100000"/>
              </a:lnSpc>
              <a:spcBef>
                <a:spcPts val="0"/>
              </a:spcBef>
              <a:spcAft>
                <a:spcPts val="0"/>
              </a:spcAft>
              <a:buClr>
                <a:srgbClr val="000000"/>
              </a:buClr>
              <a:buSzPts val="2000"/>
              <a:buFont typeface="Arial"/>
              <a:buNone/>
            </a:pPr>
            <a:endParaRPr sz="32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rtl="0">
              <a:lnSpc>
                <a:spcPct val="115000"/>
              </a:lnSpc>
              <a:spcBef>
                <a:spcPts val="1200"/>
              </a:spcBef>
              <a:spcAft>
                <a:spcPts val="0"/>
              </a:spcAft>
              <a:buClr>
                <a:schemeClr val="dk1"/>
              </a:buClr>
              <a:buSzPts val="1100"/>
              <a:buFont typeface="Arial"/>
              <a:buNone/>
            </a:pPr>
            <a:endParaRPr sz="32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3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The Lord be with you.</a:t>
            </a:r>
          </a:p>
          <a:p>
            <a:pPr marL="0" marR="0" lvl="0" indent="0" rtl="0">
              <a:lnSpc>
                <a:spcPct val="100000"/>
              </a:lnSpc>
              <a:spcBef>
                <a:spcPts val="0"/>
              </a:spcBef>
              <a:spcAft>
                <a:spcPts val="0"/>
              </a:spcAft>
              <a:buClr>
                <a:srgbClr val="000000"/>
              </a:buClr>
              <a:buSzPts val="2400"/>
              <a:buFont typeface="Arial"/>
              <a:buNone/>
            </a:pPr>
            <a:r>
              <a:rPr lang="en-US" sz="3200" b="1" i="1" dirty="0">
                <a:solidFill>
                  <a:srgbClr val="FF0000"/>
                </a:solidFill>
                <a:latin typeface="Roboto Condensed"/>
                <a:ea typeface="Roboto Condensed"/>
                <a:cs typeface="Roboto Condensed"/>
                <a:sym typeface="Roboto Condensed"/>
              </a:rPr>
              <a:t>R. </a:t>
            </a:r>
            <a:r>
              <a:rPr lang="en-US" sz="3200" b="1" i="1" dirty="0">
                <a:latin typeface="Roboto Condensed"/>
                <a:ea typeface="Roboto Condensed"/>
                <a:cs typeface="Roboto Condensed"/>
                <a:sym typeface="Roboto Condensed"/>
              </a:rPr>
              <a:t>And with your Spirit.</a:t>
            </a:r>
          </a:p>
          <a:p>
            <a:pPr marL="0" marR="0" lvl="0" indent="0" rtl="0">
              <a:lnSpc>
                <a:spcPct val="100000"/>
              </a:lnSpc>
              <a:spcBef>
                <a:spcPts val="0"/>
              </a:spcBef>
              <a:spcAft>
                <a:spcPts val="0"/>
              </a:spcAft>
              <a:buClr>
                <a:srgbClr val="000000"/>
              </a:buClr>
              <a:buSzPts val="2000"/>
              <a:buFont typeface="Arial"/>
              <a:buNone/>
            </a:pPr>
            <a:endParaRPr lang="en-US" sz="32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CA" sz="3200" dirty="0">
                <a:latin typeface="Roboto Condensed"/>
                <a:ea typeface="Roboto Condensed"/>
                <a:cs typeface="Roboto Condensed"/>
                <a:sym typeface="Roboto Condensed"/>
              </a:rPr>
              <a:t>A reading from the holy gospel according to John.</a:t>
            </a:r>
          </a:p>
          <a:p>
            <a:pPr marL="0" marR="0" lvl="0" indent="0" rtl="0">
              <a:lnSpc>
                <a:spcPct val="100000"/>
              </a:lnSpc>
              <a:spcBef>
                <a:spcPts val="0"/>
              </a:spcBef>
              <a:spcAft>
                <a:spcPts val="0"/>
              </a:spcAft>
              <a:buClr>
                <a:srgbClr val="000000"/>
              </a:buClr>
              <a:buSzPts val="2400"/>
              <a:buFont typeface="Arial"/>
              <a:buNone/>
            </a:pPr>
            <a:r>
              <a:rPr lang="en-CA" sz="3200" b="1" i="1" dirty="0">
                <a:solidFill>
                  <a:srgbClr val="FF0000"/>
                </a:solidFill>
                <a:latin typeface="Roboto Condensed"/>
                <a:ea typeface="Roboto Condensed"/>
                <a:cs typeface="Roboto Condensed"/>
                <a:sym typeface="Roboto Condensed"/>
              </a:rPr>
              <a:t>R. </a:t>
            </a:r>
            <a:r>
              <a:rPr lang="en-CA" sz="3200" b="1" i="1" dirty="0">
                <a:latin typeface="Roboto Condensed"/>
                <a:ea typeface="Roboto Condensed"/>
                <a:cs typeface="Roboto Condensed"/>
                <a:sym typeface="Roboto Condensed"/>
              </a:rPr>
              <a:t>Glory to you, Lord</a:t>
            </a: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Proclamation of the Gospel</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702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74370" y="1221783"/>
            <a:ext cx="10847069" cy="5322647"/>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r>
              <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When Jesus knew that his hour had come to depart from this world and go to the Father, he said to the disciples: “Very truly, I tell you, you will weep and mourn, but the world will rejoice; you will have pain, but your pain will turn into joy. When a woman is in labour, she has pain, because her hour has come. But when her child is born, she no longer remembers the anguish because of the joy of having brought a human being into the world. “So you have pain now; but I will see you again, and your hearts will rejoice, and no one will take your joy from you. On that day you will ask nothing of me. Very truly, I tell you, if you ask anything of the Father in my name, he will give it to you.”</a:t>
            </a: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gospel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a:t>
            </a:r>
            <a:r>
              <a:rPr lang="en-CA" sz="2800" b="1" i="1" dirty="0">
                <a:latin typeface="Roboto Condensed"/>
                <a:ea typeface="Roboto Condensed"/>
                <a:cs typeface="Roboto Condensed"/>
                <a:sym typeface="Roboto Condensed"/>
              </a:rPr>
              <a:t> Praise to you, Lord Jesus Christ.</a:t>
            </a:r>
          </a:p>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John 16.20-23a</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38127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Homily</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405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97831" y="1321147"/>
            <a:ext cx="10816389" cy="5333063"/>
          </a:xfrm>
          <a:prstGeom prst="rect">
            <a:avLst/>
          </a:prstGeom>
          <a:noFill/>
        </p:spPr>
        <p:txBody>
          <a:bodyPr wrap="square">
            <a:spAutoFit/>
          </a:bodyPr>
          <a:lstStyle/>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The response to each petition is: </a:t>
            </a:r>
            <a:r>
              <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For the Church and its leaders. May our commitment to the Gospel lead us to deepen our faith and trust in God. W</a:t>
            </a: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e pray to the Lord.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world and its leaders. May all people be treated with the dignity they deserve as God’s children. W</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4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4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44188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85799" y="1291004"/>
            <a:ext cx="10828421" cy="4729052"/>
          </a:xfrm>
          <a:prstGeom prst="rect">
            <a:avLst/>
          </a:prstGeom>
          <a:noFill/>
        </p:spPr>
        <p:txBody>
          <a:bodyPr wrap="square">
            <a:spAutoFit/>
          </a:bodyPr>
          <a:lstStyle/>
          <a:p>
            <a:pPr>
              <a:lnSpc>
                <a:spcPct val="107000"/>
              </a:lnSpc>
              <a:spcAft>
                <a:spcPts val="800"/>
              </a:spcAft>
            </a:pP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all people of good will.  That the entire human family may recognize </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common bond to work for justice and the good of all peoples. W</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our</a:t>
            </a: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 Catholic schools. May we show God’s mercy and love in the world. We pray to the Lord.</a:t>
            </a: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14332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81789" y="1598904"/>
            <a:ext cx="10828421" cy="1552541"/>
          </a:xfrm>
          <a:prstGeom prst="rect">
            <a:avLst/>
          </a:prstGeom>
          <a:noFill/>
        </p:spPr>
        <p:txBody>
          <a:bodyPr wrap="square">
            <a:spAutoFit/>
          </a:bodyPr>
          <a:lstStyle/>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That persons suffering in body, mind, or spirit, may know God’s loving presence through their caregivers, we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67480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Offertory Hymn</a:t>
            </a:r>
            <a:endParaRPr sz="1400" b="0" i="0" u="none" strike="noStrike" cap="none" dirty="0">
              <a:solidFill>
                <a:srgbClr val="000000"/>
              </a:solidFill>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3F9626E2-042E-C88E-1B1D-67E6AA58DD7C}"/>
              </a:ext>
            </a:extLst>
          </p:cNvPr>
          <p:cNvSpPr/>
          <p:nvPr/>
        </p:nvSpPr>
        <p:spPr>
          <a:xfrm>
            <a:off x="1321778" y="1661897"/>
            <a:ext cx="9545444" cy="466550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32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For the Beauty of the Earth (Michelle Swift)</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https://www.youtube.com/watch?v=Zy7t2Uasqe8</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All that we Have (Gary Ault)</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4"/>
              </a:rPr>
              <a:t>https://www.youtube.com/watch?v=k16C-ukG-KI</a:t>
            </a: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Gather us In (Marty Haugen)</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5"/>
              </a:rPr>
              <a:t>https://www.youtube.com/watch?v=j3qkB7gucDk</a:t>
            </a:r>
            <a:r>
              <a:rPr lang="en-US" sz="3200" dirty="0">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33262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Preparation of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001095"/>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Pray, my brothers and sisters,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that my sacrifice and yours may be </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acceptable to God, the almighty Father.</a:t>
            </a:r>
          </a:p>
          <a:p>
            <a:pPr marL="342900" marR="0" lvl="0" indent="-342900" algn="l" rtl="0">
              <a:lnSpc>
                <a:spcPct val="100000"/>
              </a:lnSpc>
              <a:spcBef>
                <a:spcPts val="640"/>
              </a:spcBef>
              <a:spcAft>
                <a:spcPts val="0"/>
              </a:spcAft>
              <a:buClr>
                <a:schemeClr val="lt1"/>
              </a:buClr>
              <a:buSzPts val="3200"/>
              <a:buFont typeface="Arial"/>
              <a:buNone/>
            </a:pP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May the Lord accept the sacrifice at your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hands for the praise and glory of his name, for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good and the good of all his holy Church.</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81771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Over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570482"/>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Lord be with you.</a:t>
            </a: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And with your spirit.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Lift up your hearts.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We lift them up to the Lord.</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Let us give thanks to the Lord</a:t>
            </a:r>
            <a:r>
              <a:rPr lang="en-US" sz="3200"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God.</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It is right and just.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927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Holy, Holy, Holy</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2090172"/>
            <a:ext cx="8755689" cy="3046988"/>
          </a:xfrm>
          <a:prstGeom prst="rect">
            <a:avLst/>
          </a:prstGeom>
          <a:noFill/>
        </p:spPr>
        <p:txBody>
          <a:bodyPr wrap="square">
            <a:spAutoFit/>
          </a:bodyPr>
          <a:lstStyle/>
          <a:p>
            <a:pPr marL="342900" marR="0" lvl="0" indent="-342900" algn="l" rtl="0">
              <a:lnSpc>
                <a:spcPct val="100000"/>
              </a:lnSpc>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Holy, Holy,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sym typeface="Arial"/>
              </a:rPr>
              <a:t>H</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oly Lord God of hosts.</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Heaven and earth are full of your glory.</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Blessed is he who comes in the name of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the Lord.</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56458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8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rtl="0">
              <a:lnSpc>
                <a:spcPct val="100000"/>
              </a:lnSpc>
              <a:spcBef>
                <a:spcPts val="0"/>
              </a:spcBef>
              <a:spcAft>
                <a:spcPts val="0"/>
              </a:spcAft>
              <a:buClr>
                <a:srgbClr val="000000"/>
              </a:buClr>
              <a:buSzPts val="2000"/>
              <a:buFont typeface="Arial"/>
              <a:buNone/>
            </a:pPr>
            <a:endParaRPr sz="3200" b="0" i="0" u="none" strike="noStrike" cap="none"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mystery of faith.</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When we eat this Bread and drink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This Cup, we proclaim your death, O Lord, </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until you come again.</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Mystery of Faith (Memorial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922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32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Amen.</a:t>
            </a:r>
            <a:endParaRPr sz="36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Lord’s Prayer</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7183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639187"/>
            <a:ext cx="8755689" cy="360737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Behold the Lamb of God, behold him who</a:t>
            </a:r>
          </a:p>
          <a:p>
            <a:pPr marR="0" lvl="0" indent="17463" algn="l" rtl="0">
              <a:lnSpc>
                <a:spcPct val="100000"/>
              </a:lnSpc>
              <a:spcBef>
                <a:spcPts val="0"/>
              </a:spcBef>
              <a:spcAft>
                <a:spcPts val="0"/>
              </a:spcAft>
              <a:buClr>
                <a:schemeClr val="lt1"/>
              </a:buClr>
              <a:buSzPts val="3200"/>
              <a:buFont typeface="Arial"/>
              <a:buNone/>
              <a:tabLst>
                <a:tab pos="179388" algn="l"/>
              </a:tabLst>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takes away the sins of the world. Blessed are those called to the supper of the Lamb.</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200"/>
              </a:spcBef>
              <a:spcAft>
                <a:spcPts val="0"/>
              </a:spcAft>
              <a:buClr>
                <a:schemeClr val="lt1"/>
              </a:buClr>
              <a:buSzPts val="10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Lord, I am not worthy that you should enter</a:t>
            </a:r>
          </a:p>
          <a:p>
            <a:pPr indent="17463">
              <a:spcBef>
                <a:spcPts val="640"/>
              </a:spcBef>
              <a:buClr>
                <a:schemeClr val="lt1"/>
              </a:buClr>
              <a:buSzPts val="3200"/>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under my roof, but only say the word and my soul shall be healed. </a:t>
            </a:r>
            <a:endParaRPr sz="32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Invitation to Communion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6148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300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Communion</a:t>
            </a:r>
            <a:r>
              <a:rPr lang="en-US" sz="4000" b="0" i="0" u="none" strike="noStrike" cap="none" dirty="0">
                <a:solidFill>
                  <a:schemeClr val="lt1"/>
                </a:solidFill>
                <a:latin typeface="Roboto Condensed"/>
                <a:ea typeface="Roboto Condensed"/>
                <a:cs typeface="Roboto Condensed"/>
                <a:sym typeface="Roboto Condensed"/>
              </a:rPr>
              <a:t>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410809"/>
            <a:ext cx="9545444" cy="410288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Here at this Table (Janet Sullivan Whitaker)</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https://www.youtube.com/watch?v=9o51fVKpK7s</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I am the Bread of Life (Suzanne </a:t>
            </a:r>
            <a:r>
              <a:rPr lang="en-US" sz="3200" dirty="0" err="1">
                <a:latin typeface="Roboto Condensed"/>
                <a:ea typeface="Roboto Condensed"/>
                <a:cs typeface="Roboto Condensed"/>
                <a:sym typeface="Roboto Condensed"/>
              </a:rPr>
              <a:t>Toolan</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https://www.youtube.com/watch?v=IvD0XJzOWQ4</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65492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998309" y="1221783"/>
            <a:ext cx="9231199" cy="49052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The Lord be with you.</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And with your spirit.</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May almighty God bless us, Father, Son, and Holy Spirit.</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Amen.</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Go in peace to love and serve the Lord.</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Thanks be to God.</a:t>
            </a:r>
            <a:endParaRPr sz="3200" b="0" i="1"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Final B</a:t>
            </a:r>
            <a:r>
              <a:rPr lang="en-US" sz="4000" dirty="0">
                <a:solidFill>
                  <a:schemeClr val="lt1"/>
                </a:solidFill>
                <a:latin typeface="Roboto Condensed"/>
                <a:ea typeface="Roboto Condensed"/>
                <a:cs typeface="Roboto Condensed"/>
                <a:sym typeface="Roboto Condensed"/>
              </a:rPr>
              <a:t>lessing</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0854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Recessional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1778" y="1661897"/>
            <a:ext cx="9545444" cy="4327423"/>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Glory &amp; Praise to Our God (Dan Schutte)</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https://www.youtube.com/watch?v=c7GiWZG-AI4</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City of God (Dan Schutte)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https://www.youtube.com/watch?v=kXZTYV1Pq_M</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Sing to the Mountains (Bob Dufford)</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5"/>
              </a:rPr>
              <a:t>https://www.youtube.com/watch?v=aV0_jUyl3Lc</a:t>
            </a:r>
            <a:r>
              <a:rPr lang="en-US" sz="3200" dirty="0">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212239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956</TotalTime>
  <Words>2064</Words>
  <Application>Microsoft Office PowerPoint</Application>
  <PresentationFormat>Widescreen</PresentationFormat>
  <Paragraphs>295</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Times New Roman</vt:lpstr>
      <vt:lpstr>Calibri</vt:lpstr>
      <vt:lpstr>Roboto Condensed</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OCSTA - Ashlee Cabral</dc:creator>
  <cp:lastModifiedBy>OCSTA - Ashlee Cabral</cp:lastModifiedBy>
  <cp:revision>41</cp:revision>
  <dcterms:modified xsi:type="dcterms:W3CDTF">2024-02-20T16:33:24Z</dcterms:modified>
</cp:coreProperties>
</file>