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7"/>
  </p:notesMasterIdLst>
  <p:sldIdLst>
    <p:sldId id="278" r:id="rId2"/>
    <p:sldId id="279" r:id="rId3"/>
    <p:sldId id="259" r:id="rId4"/>
    <p:sldId id="261" r:id="rId5"/>
    <p:sldId id="297" r:id="rId6"/>
    <p:sldId id="277" r:id="rId7"/>
    <p:sldId id="281" r:id="rId8"/>
    <p:sldId id="282" r:id="rId9"/>
    <p:sldId id="285" r:id="rId10"/>
    <p:sldId id="286" r:id="rId11"/>
    <p:sldId id="273" r:id="rId12"/>
    <p:sldId id="296" r:id="rId13"/>
    <p:sldId id="264" r:id="rId14"/>
    <p:sldId id="276" r:id="rId15"/>
    <p:sldId id="292" r:id="rId16"/>
    <p:sldId id="293" r:id="rId17"/>
    <p:sldId id="294" r:id="rId18"/>
    <p:sldId id="295" r:id="rId19"/>
    <p:sldId id="287" r:id="rId20"/>
    <p:sldId id="288" r:id="rId21"/>
    <p:sldId id="299" r:id="rId22"/>
    <p:sldId id="289" r:id="rId23"/>
    <p:sldId id="298" r:id="rId24"/>
    <p:sldId id="291" r:id="rId25"/>
    <p:sldId id="265" r:id="rId26"/>
  </p:sldIdLst>
  <p:sldSz cx="12192000" cy="6858000"/>
  <p:notesSz cx="6858000" cy="9144000"/>
  <p:embeddedFontLst>
    <p:embeddedFont>
      <p:font typeface="Roboto Condensed" panose="02000000000000000000" pitchFamily="2"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yXROiJLp68xiRRMbFP8J6hh8H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F59A49-3068-4D96-A2F8-829E3DE353DD}" v="21" dt="2024-01-26T20:27:20.498"/>
  </p1510:revLst>
</p1510:revInfo>
</file>

<file path=ppt/tableStyles.xml><?xml version="1.0" encoding="utf-8"?>
<a:tblStyleLst xmlns:a="http://schemas.openxmlformats.org/drawingml/2006/main" def="{FC6E7591-DA25-4596-A5AF-7A2DC8C5AFF3}">
  <a:tblStyle styleId="{FC6E7591-DA25-4596-A5AF-7A2DC8C5AFF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79906" autoAdjust="0"/>
  </p:normalViewPr>
  <p:slideViewPr>
    <p:cSldViewPr snapToGrid="0">
      <p:cViewPr varScale="1">
        <p:scale>
          <a:sx n="66" d="100"/>
          <a:sy n="66" d="100"/>
        </p:scale>
        <p:origin x="1195"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solidFill>
                  <a:schemeClr val="tx1"/>
                </a:solidFill>
              </a:rPr>
              <a:t>Important Considerations:</a:t>
            </a:r>
          </a:p>
          <a:p>
            <a:pPr marL="0" indent="0"/>
            <a:r>
              <a:rPr lang="en-US" b="0" dirty="0">
                <a:solidFill>
                  <a:schemeClr val="tx1"/>
                </a:solidFill>
              </a:rPr>
              <a:t>Please share these slides with the celebrant/pastoral team prior to your celebration.  </a:t>
            </a:r>
          </a:p>
          <a:p>
            <a:pPr marL="0" indent="0"/>
            <a:r>
              <a:rPr lang="en-US" b="0" dirty="0">
                <a:solidFill>
                  <a:schemeClr val="tx1"/>
                </a:solidFill>
              </a:rPr>
              <a:t>Notes have been included on some of the slides to assist you in your planning. </a:t>
            </a: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solidFill>
                  <a:schemeClr val="tx1"/>
                </a:solidFill>
                <a:latin typeface="Calibri" panose="020F0502020204030204" pitchFamily="34" charset="0"/>
                <a:cs typeface="Calibri" panose="020F0502020204030204" pitchFamily="34" charset="0"/>
              </a:rPr>
              <a:t>You are free to choose alternate hymns. </a:t>
            </a:r>
          </a:p>
          <a:p>
            <a:pPr marL="0" indent="0"/>
            <a:r>
              <a:rPr lang="en-US" dirty="0">
                <a:solidFill>
                  <a:schemeClr val="tx1"/>
                </a:solidFill>
                <a:latin typeface="Calibri" panose="020F0502020204030204" pitchFamily="34" charset="0"/>
                <a:cs typeface="Calibri" panose="020F0502020204030204" pitchFamily="34" charset="0"/>
              </a:rPr>
              <a:t>It is good to choose hymns that are familiar to your faith community to ensure maximum participation and prayerful singing. </a:t>
            </a:r>
          </a:p>
          <a:p>
            <a:pPr marL="0" indent="0"/>
            <a:r>
              <a:rPr lang="en-US" dirty="0">
                <a:solidFill>
                  <a:schemeClr val="tx1"/>
                </a:solidFill>
                <a:latin typeface="Calibri" panose="020F0502020204030204" pitchFamily="34" charset="0"/>
                <a:cs typeface="Calibri" panose="020F0502020204030204" pitchFamily="34" charset="0"/>
              </a:rPr>
              <a:t>Ensure that you are complying with copyright. </a:t>
            </a:r>
            <a:br>
              <a:rPr lang="en-US" sz="1200" b="0" i="0" dirty="0">
                <a:solidFill>
                  <a:schemeClr val="tx1"/>
                </a:solidFill>
                <a:effectLst/>
                <a:latin typeface="Calibri" panose="020F0502020204030204" pitchFamily="34" charset="0"/>
                <a:cs typeface="Calibri" panose="020F0502020204030204" pitchFamily="34" charset="0"/>
              </a:rPr>
            </a:br>
            <a:endParaRPr lang="en-US" sz="1200" dirty="0">
              <a:solidFill>
                <a:schemeClr val="tx1"/>
              </a:solidFill>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t>Please use the readings of the day (as included here) unless you have discussed using alternative readings with the celebrant/pastoral team. </a:t>
            </a:r>
          </a:p>
          <a:p>
            <a:pPr marL="0" indent="0"/>
            <a:r>
              <a:rPr lang="en-US" dirty="0"/>
              <a:t>Choose your readers carefully. Only one reader per reading is needed.</a:t>
            </a:r>
          </a:p>
          <a:p>
            <a:pPr marL="0" indent="0"/>
            <a:r>
              <a:rPr lang="en-US" dirty="0"/>
              <a:t>Have readers proclaim the reading from the Lectionary. </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6183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4768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You will need to determine if the Responsorial Psalm will be sung or recited.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3975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7918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solidFill>
                  <a:schemeClr val="tx1"/>
                </a:solidFill>
              </a:rPr>
              <a:t>If the Alleluia is not sung, the acclamation is omitted.</a:t>
            </a:r>
            <a:endParaRPr dirty="0">
              <a:solidFill>
                <a:schemeClr val="tx1"/>
              </a:solidFill>
            </a:endParaRPr>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6470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solidFill>
                <a:schemeClr val="tx1"/>
              </a:solidFill>
            </a:endParaRPr>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4704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8778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1106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sz="1200" dirty="0">
                <a:solidFill>
                  <a:schemeClr val="tx1"/>
                </a:solidFill>
                <a:latin typeface="Calibri" panose="020F0502020204030204" pitchFamily="34" charset="0"/>
                <a:cs typeface="Calibri" panose="020F0502020204030204" pitchFamily="34" charset="0"/>
              </a:rPr>
              <a:t>You may wish to edit these prayer petitions based on the needs of your particular school/board community.  Your petitions should be concise and consistent. Try not to exceed 6 petitions in total.</a:t>
            </a:r>
          </a:p>
          <a:p>
            <a:pPr marL="0" indent="0"/>
            <a:endParaRPr lang="en-US" sz="1200" dirty="0">
              <a:solidFill>
                <a:schemeClr val="tx1"/>
              </a:solidFill>
              <a:latin typeface="Calibri" panose="020F0502020204030204" pitchFamily="34" charset="0"/>
              <a:cs typeface="Calibri" panose="020F0502020204030204" pitchFamily="34" charset="0"/>
            </a:endParaRPr>
          </a:p>
          <a:p>
            <a:pPr marL="0" indent="0"/>
            <a:r>
              <a:rPr lang="en-US" sz="1200" dirty="0">
                <a:solidFill>
                  <a:schemeClr val="tx1"/>
                </a:solidFill>
                <a:latin typeface="Calibri" panose="020F0502020204030204" pitchFamily="34" charset="0"/>
                <a:cs typeface="Calibri" panose="020F0502020204030204" pitchFamily="34" charset="0"/>
              </a:rPr>
              <a:t>We generally pray for:</a:t>
            </a:r>
          </a:p>
          <a:p>
            <a:pPr marL="232943" indent="-232943">
              <a:buFont typeface="Arial"/>
              <a:buAutoNum type="alphaUcParenR"/>
            </a:pPr>
            <a:r>
              <a:rPr lang="en-US" sz="1200" dirty="0">
                <a:solidFill>
                  <a:schemeClr val="tx1"/>
                </a:solidFill>
                <a:latin typeface="Calibri" panose="020F0502020204030204" pitchFamily="34" charset="0"/>
                <a:cs typeface="Calibri" panose="020F0502020204030204" pitchFamily="34" charset="0"/>
              </a:rPr>
              <a:t>The needs of the universal church</a:t>
            </a:r>
          </a:p>
          <a:p>
            <a:pPr marL="232943" indent="-232943">
              <a:buFont typeface="Arial"/>
              <a:buAutoNum type="alphaUcParenR"/>
            </a:pPr>
            <a:r>
              <a:rPr lang="en-US" sz="1200" dirty="0">
                <a:solidFill>
                  <a:schemeClr val="tx1"/>
                </a:solidFill>
                <a:latin typeface="Calibri" panose="020F0502020204030204" pitchFamily="34" charset="0"/>
                <a:cs typeface="Calibri" panose="020F0502020204030204" pitchFamily="34" charset="0"/>
              </a:rPr>
              <a:t>For public authorities and for the salvation of the world</a:t>
            </a:r>
          </a:p>
          <a:p>
            <a:pPr marL="232943" indent="-232943">
              <a:buFont typeface="Arial"/>
              <a:buAutoNum type="alphaUcParenR"/>
            </a:pPr>
            <a:r>
              <a:rPr lang="en-US" sz="1200" dirty="0">
                <a:solidFill>
                  <a:schemeClr val="tx1"/>
                </a:solidFill>
                <a:latin typeface="Calibri" panose="020F0502020204030204" pitchFamily="34" charset="0"/>
                <a:cs typeface="Calibri" panose="020F0502020204030204" pitchFamily="34" charset="0"/>
              </a:rPr>
              <a:t>People burdened by any kind of difficulty.</a:t>
            </a:r>
          </a:p>
          <a:p>
            <a:pPr marL="232943" indent="-232943">
              <a:buFont typeface="Arial"/>
              <a:buAutoNum type="alphaUcParenR"/>
            </a:pPr>
            <a:r>
              <a:rPr lang="en-US" sz="1200" dirty="0">
                <a:solidFill>
                  <a:schemeClr val="tx1"/>
                </a:solidFill>
                <a:latin typeface="Calibri" panose="020F0502020204030204" pitchFamily="34" charset="0"/>
                <a:cs typeface="Calibri" panose="020F0502020204030204" pitchFamily="34" charset="0"/>
              </a:rPr>
              <a:t>For the local community</a:t>
            </a:r>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6261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1114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11" name="Google Shape;111;g17944b9c908_0_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2534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solidFill>
                  <a:schemeClr val="tx1"/>
                </a:solidFill>
                <a:latin typeface="Calibri" panose="020F0502020204030204" pitchFamily="34" charset="0"/>
                <a:cs typeface="Calibri" panose="020F0502020204030204" pitchFamily="34" charset="0"/>
              </a:rPr>
              <a:t>You are free to choose alternate hymns. </a:t>
            </a:r>
          </a:p>
          <a:p>
            <a:pPr marL="0" indent="0"/>
            <a:r>
              <a:rPr lang="en-US" dirty="0">
                <a:solidFill>
                  <a:schemeClr val="tx1"/>
                </a:solidFill>
                <a:latin typeface="Calibri" panose="020F0502020204030204" pitchFamily="34" charset="0"/>
                <a:cs typeface="Calibri" panose="020F0502020204030204" pitchFamily="34" charset="0"/>
              </a:rPr>
              <a:t>It is good to choose hymns that are familiar to your faith community to ensure maximum participation and prayerful singing. </a:t>
            </a:r>
          </a:p>
          <a:p>
            <a:pPr marL="0" indent="0"/>
            <a:r>
              <a:rPr lang="en-US" dirty="0">
                <a:solidFill>
                  <a:schemeClr val="tx1"/>
                </a:solidFill>
                <a:latin typeface="Calibri" panose="020F0502020204030204" pitchFamily="34" charset="0"/>
                <a:cs typeface="Calibri" panose="020F0502020204030204" pitchFamily="34" charset="0"/>
              </a:rPr>
              <a:t>Ensure that you are complying with copyright. </a:t>
            </a:r>
          </a:p>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2426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7490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644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6397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105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8203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1342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0494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9214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F881-34DD-4200-39DE-9821838AAC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701FA8-04F7-F784-2742-4FA7B20B6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9C7CE92-77B2-C334-1E23-5D73224520B5}"/>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61A2035-1DE3-D4D8-FF22-671ACCD2CF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5BEE3E8-CEDD-7C90-63FD-C2A022A785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450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7414-891A-6411-79C1-72225B017A7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EFC5DF2-79BB-4C14-1458-2DB2E5199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7A5997D-D1E0-7C49-1A78-DFC136083AFB}"/>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196E3-2644-3803-A1AA-2315694BC2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5102BD2-B6C5-D579-10D0-D342ACC334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8863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58CF-F5C0-B876-26D0-71794EADF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28CD219-8285-1359-E850-B2F0B0FED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2DB4E3-E66C-BEBC-9798-7BC537F8C2D4}"/>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89D818A8-093F-51EC-CA35-33FB0B2E99A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94AEEB-D2CB-289D-15AA-2CDADB2F04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5385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BCC1-5C0E-802B-BD0F-0644C5426F9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A3CC7A-2D41-D5B4-00A5-7A52F1818F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E1D6D9D-C673-D564-9568-D44C59F274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5F688FC-CA37-FB4C-2239-542BD6F8E159}"/>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E62C5613-99C4-071B-058D-1E70C940A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C779B37-50DE-C4EE-AC45-AED81CAB7E9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023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45772-69A3-1549-0D6D-64F52D0E963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5CB6554-AB91-5A3D-6C5A-6DCB2FE16D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CE2381-D127-4B6A-A8FB-127192D5F3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4DDCD5-C33A-4A5E-0FF3-5FEA18B0E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86DED6-74EC-1D01-A6D2-9010D2D0DA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AA4ACED-F04E-3342-4EEB-41761810EEED}"/>
              </a:ext>
            </a:extLst>
          </p:cNvPr>
          <p:cNvSpPr>
            <a:spLocks noGrp="1"/>
          </p:cNvSpPr>
          <p:nvPr>
            <p:ph type="dt" sz="half" idx="10"/>
          </p:nvPr>
        </p:nvSpPr>
        <p:spPr/>
        <p:txBody>
          <a:bodyPr/>
          <a:lstStyle/>
          <a:p>
            <a:endParaRPr lang="en-CA"/>
          </a:p>
        </p:txBody>
      </p:sp>
      <p:sp>
        <p:nvSpPr>
          <p:cNvPr id="8" name="Footer Placeholder 7">
            <a:extLst>
              <a:ext uri="{FF2B5EF4-FFF2-40B4-BE49-F238E27FC236}">
                <a16:creationId xmlns:a16="http://schemas.microsoft.com/office/drawing/2014/main" id="{BFC1E812-2D09-AC3C-B2A3-81E701F7D94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56E7105-368D-F4CB-B764-D512BC867D0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262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C48A-920A-037F-9E0F-62F797CBE1E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4E102D0-4C27-1716-D3D1-EC497A8B8678}"/>
              </a:ext>
            </a:extLst>
          </p:cNvPr>
          <p:cNvSpPr>
            <a:spLocks noGrp="1"/>
          </p:cNvSpPr>
          <p:nvPr>
            <p:ph type="dt" sz="half" idx="10"/>
          </p:nvPr>
        </p:nvSpPr>
        <p:spPr/>
        <p:txBody>
          <a:bodyPr/>
          <a:lstStyle/>
          <a:p>
            <a:endParaRPr lang="en-CA"/>
          </a:p>
        </p:txBody>
      </p:sp>
      <p:sp>
        <p:nvSpPr>
          <p:cNvPr id="4" name="Footer Placeholder 3">
            <a:extLst>
              <a:ext uri="{FF2B5EF4-FFF2-40B4-BE49-F238E27FC236}">
                <a16:creationId xmlns:a16="http://schemas.microsoft.com/office/drawing/2014/main" id="{66717A8A-6030-35B5-C188-AACB6D5AA91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1CAC56F-B713-D2CC-F3DC-85F4AD85A2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5292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783E6-2750-F4C9-B0AC-C57B100FA875}"/>
              </a:ext>
            </a:extLst>
          </p:cNvPr>
          <p:cNvSpPr>
            <a:spLocks noGrp="1"/>
          </p:cNvSpPr>
          <p:nvPr>
            <p:ph type="dt" sz="half" idx="10"/>
          </p:nvPr>
        </p:nvSpPr>
        <p:spPr/>
        <p:txBody>
          <a:bodyPr/>
          <a:lstStyle/>
          <a:p>
            <a:endParaRPr lang="en-CA"/>
          </a:p>
        </p:txBody>
      </p:sp>
      <p:sp>
        <p:nvSpPr>
          <p:cNvPr id="3" name="Footer Placeholder 2">
            <a:extLst>
              <a:ext uri="{FF2B5EF4-FFF2-40B4-BE49-F238E27FC236}">
                <a16:creationId xmlns:a16="http://schemas.microsoft.com/office/drawing/2014/main" id="{CC52E15D-CACA-E3E8-C90C-B81D21C25CA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3F50F25-6B7A-6830-3778-4432F62560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763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25FC-B087-5DE6-85C3-772F934924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6A0F63-47FC-8176-6DBE-9BA54CBEC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B1F588-7B95-1DA5-48B8-148B01BDB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F25AC-A021-A647-4FEA-96A271BF6E80}"/>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A5D035AA-395C-15A1-3783-DC6709071E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017F01E-6157-7C51-1161-A74AFE33D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789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94740-758B-ADB0-ED3D-3ACC7C303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F0817C8-51E6-082F-6AD1-319B11795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6BFFA23-71A4-8EB2-1991-6675856F9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103AD-ACE6-09C6-1D03-61CD04E0CA0D}"/>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8971943E-7B65-FB11-8B78-0408B0D228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A720D92-DD5A-E30B-812B-660292B90C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064745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835C-ECF0-35BA-9180-8D91A7869DA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47301E-70B5-0B86-D6EA-CCBECCD10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02943BA-77ED-D265-B2A5-AE43A6438416}"/>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B7A5500-A002-B89A-9249-5A4A12D5E9E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E331293-23B2-52E9-BDE1-9961FED0411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16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C772C-4109-8FAD-6AEB-69133807F0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21DE2B2-113C-B0A4-7BCA-3BD95692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F106FD-E190-6279-1CB5-874738AC7C87}"/>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EED87-5655-B0A3-956B-1547D777C33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0D7349-66C1-AB73-BEB4-FB5F1E48EB2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69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2EAA4-7C62-6DAE-B14E-997C21BAE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AA39E2-74E9-518E-2C99-BBBB75895F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B9A865-3494-866C-C71B-093DE7BC6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EAAF12D3-60EC-9FEF-A89A-101B8E377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B3F6463-6B16-85BA-ECC3-2EAEF71DA7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70572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PkOrYI5xt0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youtube.com/watch?v=IbNXqjwh8is" TargetMode="External"/><Relationship Id="rId4" Type="http://schemas.openxmlformats.org/officeDocument/2006/relationships/hyperlink" Target="https://www.youtube.com/watch?v=SJ20I-UhTec"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Zy7t2Uasqe8"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www.youtube.com/watch?v=k16C-ukG-KI"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9o51fVKpK7s"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www.youtube.com/watch?v=IvD0XJzOWQ4"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c7GiWZG-AI4"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youtube.com/watch?v=kXZTYV1Pq_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p:nvPr/>
        </p:nvSpPr>
        <p:spPr>
          <a:xfrm>
            <a:off x="596202" y="992924"/>
            <a:ext cx="10999596" cy="330749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Celebration of the Eucharist</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28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Wednesday, May 0</a:t>
            </a:r>
            <a:r>
              <a:rPr lang="en-US" sz="2800" b="1" dirty="0">
                <a:solidFill>
                  <a:srgbClr val="44546A"/>
                </a:solidFill>
                <a:latin typeface="Roboto Condensed"/>
                <a:ea typeface="Roboto Condensed"/>
                <a:cs typeface="Roboto Condensed"/>
                <a:sym typeface="Roboto Condensed"/>
              </a:rPr>
              <a:t>8</a:t>
            </a:r>
            <a:r>
              <a:rPr kumimoji="0" lang="en-US" sz="28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 2024</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endPar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72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Catholic Education Week</a:t>
            </a:r>
            <a:endParaRPr kumimoji="0" lang="en-CA" sz="7200" b="0" i="0" u="none" strike="noStrike" kern="1200" cap="none" spc="0" normalizeH="0" baseline="0" noProof="0" dirty="0">
              <a:ln>
                <a:noFill/>
              </a:ln>
              <a:solidFill>
                <a:srgbClr val="C00000"/>
              </a:solidFill>
              <a:effectLst/>
              <a:uLnTx/>
              <a:uFillTx/>
              <a:latin typeface="Arial"/>
              <a:ea typeface="Arial"/>
              <a:cs typeface="Arial"/>
              <a:sym typeface="Arial"/>
            </a:endParaRPr>
          </a:p>
        </p:txBody>
      </p:sp>
      <p:graphicFrame>
        <p:nvGraphicFramePr>
          <p:cNvPr id="97" name="Google Shape;97;p2"/>
          <p:cNvGraphicFramePr/>
          <p:nvPr/>
        </p:nvGraphicFramePr>
        <p:xfrm>
          <a:off x="346418" y="301025"/>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graphicFrame>
        <p:nvGraphicFramePr>
          <p:cNvPr id="98" name="Google Shape;98;p2"/>
          <p:cNvGraphicFramePr/>
          <p:nvPr/>
        </p:nvGraphicFramePr>
        <p:xfrm>
          <a:off x="346418" y="6390023"/>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pic>
        <p:nvPicPr>
          <p:cNvPr id="3" name="Picture 2" descr="A heart with a cross and text&#10;&#10;Description automatically generated">
            <a:extLst>
              <a:ext uri="{FF2B5EF4-FFF2-40B4-BE49-F238E27FC236}">
                <a16:creationId xmlns:a16="http://schemas.microsoft.com/office/drawing/2014/main" id="{886B20B3-6CDC-4135-109F-661C74C4AE8C}"/>
              </a:ext>
            </a:extLst>
          </p:cNvPr>
          <p:cNvPicPr>
            <a:picLocks noChangeAspect="1"/>
          </p:cNvPicPr>
          <p:nvPr/>
        </p:nvPicPr>
        <p:blipFill>
          <a:blip r:embed="rId3"/>
          <a:stretch>
            <a:fillRect/>
          </a:stretch>
        </p:blipFill>
        <p:spPr>
          <a:xfrm>
            <a:off x="4377513" y="3995225"/>
            <a:ext cx="3511634" cy="2394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106" name="Google Shape;106;g17304bfceb4_0_0"/>
          <p:cNvSpPr/>
          <p:nvPr/>
        </p:nvSpPr>
        <p:spPr>
          <a:xfrm>
            <a:off x="703559" y="1307842"/>
            <a:ext cx="10781881" cy="5236589"/>
          </a:xfrm>
          <a:prstGeom prst="rect">
            <a:avLst/>
          </a:prstGeom>
          <a:solidFill>
            <a:schemeClr val="lt1"/>
          </a:solidFill>
          <a:ln>
            <a:noFill/>
          </a:ln>
        </p:spPr>
        <p:txBody>
          <a:bodyPr spcFirstLastPara="1" wrap="square" lIns="91425" tIns="45700" rIns="91425" bIns="45700" anchor="t" anchorCtr="0">
            <a:noAutofit/>
          </a:bodyPr>
          <a:lstStyle/>
          <a:p>
            <a:pPr algn="ctr">
              <a:lnSpc>
                <a:spcPct val="90000"/>
              </a:lnSpc>
              <a:buClr>
                <a:srgbClr val="000000"/>
              </a:buClr>
              <a:buSzPts val="2400"/>
              <a:defRPr/>
            </a:pPr>
            <a:r>
              <a:rPr kumimoji="0" lang="en-US" sz="24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Called to Love as People of </a:t>
            </a:r>
            <a:r>
              <a:rPr lang="en-US" sz="2400" b="1" dirty="0">
                <a:solidFill>
                  <a:srgbClr val="C00000"/>
                </a:solidFill>
                <a:latin typeface="Roboto Condensed"/>
                <a:ea typeface="Roboto Condensed"/>
                <a:cs typeface="Roboto Condensed"/>
                <a:sym typeface="Roboto Condensed"/>
              </a:rPr>
              <a:t>Mercy</a:t>
            </a:r>
            <a:endParaRPr kumimoji="0" lang="en-CA" sz="2400" b="0" i="0" u="none" strike="noStrike" kern="1200" cap="none" spc="0" normalizeH="0" baseline="0" noProof="0" dirty="0">
              <a:ln>
                <a:noFill/>
              </a:ln>
              <a:solidFill>
                <a:srgbClr val="C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Today</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celebrate the gift of Catholic Education and we reflect on our calling to love as </a:t>
            </a:r>
            <a:r>
              <a:rPr kumimoji="0" lang="en-US" sz="2000" b="1" i="1"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people of </a:t>
            </a:r>
            <a:r>
              <a:rPr lang="en-US" sz="2000" b="1" i="1"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mercy</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As we continue to journey through the Easter Season, let us reflect on the words of Pope Francis in his 2013 </a:t>
            </a: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Easter message. Pope Francis stated: </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b="0" i="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“Let us accept the grace of Christ’s resurrection! Let us be renewed by God’s mercy, let us be loved by Jesus, let us enable the power of His love to transform our lives too; and let us become agents of this mercy, channels through which God can water the earth, protect all creation and make justice and peace flourish.”</a:t>
            </a:r>
          </a:p>
          <a:p>
            <a:pPr>
              <a:lnSpc>
                <a:spcPct val="105000"/>
              </a:lnSpc>
              <a:buClr>
                <a:prstClr val="black"/>
              </a:buClr>
              <a:buSzPts val="770"/>
              <a:defRPr/>
            </a:pPr>
            <a:endParaRPr lang="en-US" sz="2000" noProof="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a:lnSpc>
                <a:spcPct val="105000"/>
              </a:lnSpc>
              <a:buClr>
                <a:prstClr val="black"/>
              </a:buClr>
              <a:buSzPts val="770"/>
              <a:defRPr/>
            </a:pPr>
            <a:r>
              <a:rPr lang="en-US" sz="2000" noProof="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As a faith community, we renew our commitment to continue to </a:t>
            </a: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reflect on what Jesus’ resurrection means to us and how we can live as Easter people who build the Kingdom of God through our acts of mercy and love.</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Please join in the singing of our opening hymn: ___________________________</a:t>
            </a:r>
            <a:endPar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Greeting and Welcome</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645229"/>
            <a:ext cx="9666600" cy="4253766"/>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rPr>
              <a:t> </a:t>
            </a: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rPr>
              <a:t> </a:t>
            </a:r>
            <a:endParaRPr kumimoji="0" sz="20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Gathering Hymn</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B67A7153-F7A9-52E2-BE6C-B7472A602D70}"/>
              </a:ext>
            </a:extLst>
          </p:cNvPr>
          <p:cNvSpPr/>
          <p:nvPr/>
        </p:nvSpPr>
        <p:spPr>
          <a:xfrm>
            <a:off x="1383856" y="1981773"/>
            <a:ext cx="9545444" cy="3917221"/>
          </a:xfrm>
          <a:prstGeom prst="rect">
            <a:avLst/>
          </a:prstGeom>
          <a:solidFill>
            <a:schemeClr val="lt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Gather the People</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r>
              <a:rPr lang="en-US" sz="3200" dirty="0">
                <a:solidFill>
                  <a:prstClr val="black"/>
                </a:solidFill>
                <a:latin typeface="Roboto Condensed"/>
                <a:ea typeface="Roboto Condensed"/>
                <a:cs typeface="Roboto Condensed"/>
                <a:sym typeface="Roboto Condensed"/>
              </a:rPr>
              <a:t>Dan Schutte</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3"/>
              </a:rPr>
              <a:t>https://www.youtube.com/watch?v=PkOrYI5xt0g</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Come Back to Me (Hosea)</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hlinkClick r:id="rId4"/>
              </a:rPr>
              <a:t>https://www.youtube.com/watch?v=SJ20I-UhTec</a:t>
            </a:r>
            <a:r>
              <a:rPr lang="en-US" sz="3200" dirty="0">
                <a:solidFill>
                  <a:prstClr val="black"/>
                </a:solidFill>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b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b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Gather us In (Marty Haugen)</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5"/>
              </a:rPr>
              <a:t>https://www.youtube.com/watch?v=IbNXqjwh8is</a:t>
            </a:r>
            <a:r>
              <a:rPr lang="en-US" sz="3200" dirty="0">
                <a:solidFill>
                  <a:prstClr val="black"/>
                </a:solidFill>
                <a:latin typeface="Roboto Condensed"/>
                <a:ea typeface="Roboto Condensed"/>
                <a:cs typeface="Roboto Condensed"/>
                <a:sym typeface="Roboto Condensed"/>
              </a:rPr>
              <a:t> </a:t>
            </a: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89113" y="1189055"/>
            <a:ext cx="10813774" cy="478895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 </a:t>
            </a: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A reading from the Acts of the Apostles.</a:t>
            </a:r>
          </a:p>
          <a:p>
            <a:pPr marL="0" marR="0" lvl="0" indent="0" algn="l" rtl="0">
              <a:lnSpc>
                <a:spcPct val="100000"/>
              </a:lnSpc>
              <a:spcBef>
                <a:spcPts val="0"/>
              </a:spcBef>
              <a:spcAft>
                <a:spcPts val="0"/>
              </a:spcAft>
              <a:buClr>
                <a:srgbClr val="000000"/>
              </a:buClr>
              <a:buSzPts val="2400"/>
              <a:buFont typeface="Arial"/>
              <a:buNone/>
            </a:pPr>
            <a:endParaRPr sz="2800" dirty="0">
              <a:solidFill>
                <a:schemeClr val="dk1"/>
              </a:solidFill>
              <a:latin typeface="Roboto Condensed"/>
              <a:ea typeface="Roboto Condensed"/>
              <a:cs typeface="Roboto Condensed"/>
              <a:sym typeface="Roboto Condensed"/>
            </a:endParaRPr>
          </a:p>
          <a:p>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Those who conducted Paul brought him as far as Athens; and after receiving instructions</a:t>
            </a:r>
            <a:r>
              <a:rPr lang="en-CA" sz="2800" kern="100" dirty="0">
                <a:latin typeface="Roboto Condensed" panose="02000000000000000000" pitchFamily="2" charset="0"/>
                <a:ea typeface="Roboto Condensed" panose="02000000000000000000" pitchFamily="2" charset="0"/>
                <a:cs typeface="Roboto Condensed" panose="02000000000000000000" pitchFamily="2" charset="0"/>
              </a:rPr>
              <a:t> </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to have Silas and Timothy join him as soon as possible, they left him. Then Paul stood in front of the Areopagus and said, “Athenians, I see how extremely religious you are in every way. For as I went through the city and looked carefully at the objects of your worship, I found among them an altar with the inscription, ‘To an unknown god.’</a:t>
            </a:r>
          </a:p>
          <a:p>
            <a:endParaRPr lang="en-CA" sz="20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15000"/>
              </a:lnSpc>
              <a:spcBef>
                <a:spcPts val="1200"/>
              </a:spcBef>
              <a:spcAft>
                <a:spcPts val="0"/>
              </a:spcAft>
              <a:buClr>
                <a:schemeClr val="dk1"/>
              </a:buClr>
              <a:buSzPts val="1100"/>
              <a:buFont typeface="Arial"/>
              <a:buNone/>
            </a:pPr>
            <a:endParaRPr lang="en-CA"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lang="en-CA"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17.15, 22-18.1</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04850" y="1189055"/>
            <a:ext cx="10782299" cy="4788958"/>
          </a:xfrm>
          <a:prstGeom prst="rect">
            <a:avLst/>
          </a:prstGeom>
          <a:noFill/>
          <a:ln>
            <a:noFill/>
          </a:ln>
        </p:spPr>
        <p:txBody>
          <a:bodyPr spcFirstLastPara="1" wrap="square" lIns="91425" tIns="45700" rIns="91425" bIns="45700" anchor="t" anchorCtr="0">
            <a:noAutofit/>
          </a:bodyPr>
          <a:lstStyle/>
          <a:p>
            <a:endPar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endParaRPr>
          </a:p>
          <a:p>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What therefore you worship as unknown, this I proclaim to you. The God who made the world and everything in it, he who is Lord of heaven and earth, does not live in shrines made by human hands, nor is he served by human hands, as though he needed anything,</a:t>
            </a:r>
            <a:r>
              <a:rPr lang="en-CA" sz="2800" kern="100" dirty="0">
                <a:latin typeface="Roboto Condensed" panose="02000000000000000000" pitchFamily="2" charset="0"/>
                <a:ea typeface="Roboto Condensed" panose="02000000000000000000" pitchFamily="2" charset="0"/>
                <a:cs typeface="Roboto Condensed" panose="02000000000000000000" pitchFamily="2" charset="0"/>
              </a:rPr>
              <a:t> </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since he himself gives to all mortals life and breath and all things.</a:t>
            </a:r>
            <a:r>
              <a:rPr lang="en-CA" sz="2800" kern="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 </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“From one ancestor he made all nations to inhabit the whole earth, and he allotted the times of their existence and the boundaries of the places where they would live, so that they would search for God and perhaps grope for him and find him— though indeed he is not far from each one of us.</a:t>
            </a:r>
            <a:endParaRPr lang="en-CA"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lang="en-CA"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lang="en-CA"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17.15, 22-18.1</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784847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14375" y="1221784"/>
            <a:ext cx="10782300" cy="5322648"/>
          </a:xfrm>
          <a:prstGeom prst="rect">
            <a:avLst/>
          </a:prstGeom>
          <a:noFill/>
          <a:ln>
            <a:noFill/>
          </a:ln>
        </p:spPr>
        <p:txBody>
          <a:bodyPr spcFirstLastPara="1" wrap="square" lIns="91425" tIns="45700" rIns="91425" bIns="45700" anchor="t" anchorCtr="0">
            <a:noAutofit/>
          </a:bodyPr>
          <a:lstStyle/>
          <a:p>
            <a:pPr>
              <a:buClr>
                <a:srgbClr val="000000"/>
              </a:buClr>
              <a:buSzPts val="2400"/>
            </a:pP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‘In him we live and move and have our being’; as even some of your own poets have said, ‘For we too are his offspring.’ “Since we are God’s offspring, we ought not to think that the deity is like gold, or silver, or stone, an image formed by the art and imagination of mortals. While God has overlooked the times of human ignorance, now he commands all people everywhere to repent, because he has fixed a day on which he will have the world judged in righteousness by a man whom he has appointed, and of this he has given assurance to all by raising him from the dead.”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buClr>
                <a:srgbClr val="000000"/>
              </a:buClr>
              <a:buSzPts val="2400"/>
            </a:pPr>
            <a:endParaRPr lang="en-CA" sz="2800" dirty="0">
              <a:latin typeface="Roboto Condensed"/>
              <a:ea typeface="Roboto Condensed"/>
              <a:cs typeface="Roboto Condensed"/>
              <a:sym typeface="Roboto Condensed"/>
            </a:endParaRPr>
          </a:p>
          <a:p>
            <a:pPr>
              <a:buClr>
                <a:srgbClr val="000000"/>
              </a:buClr>
              <a:buSzPts val="2400"/>
            </a:pP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Word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 </a:t>
            </a:r>
            <a:r>
              <a:rPr lang="en-CA" sz="2800" b="1" i="1" dirty="0">
                <a:latin typeface="Roboto Condensed"/>
                <a:ea typeface="Roboto Condensed"/>
                <a:cs typeface="Roboto Condensed"/>
                <a:sym typeface="Roboto Condensed"/>
              </a:rPr>
              <a:t>Thanks be to God.</a:t>
            </a: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17.15,22-18.1</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2496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a:t>
            </a:r>
            <a:r>
              <a:rPr lang="en-US" sz="4000" dirty="0">
                <a:solidFill>
                  <a:schemeClr val="lt1"/>
                </a:solidFill>
                <a:latin typeface="Roboto Condensed"/>
                <a:ea typeface="Roboto Condensed"/>
                <a:cs typeface="Roboto Condensed"/>
                <a:sym typeface="Roboto Condensed"/>
              </a:rPr>
              <a:t>148</a:t>
            </a:r>
            <a:r>
              <a:rPr lang="en-US" sz="4000" b="0" i="0" u="none" strike="noStrike" cap="none" dirty="0">
                <a:solidFill>
                  <a:schemeClr val="lt1"/>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1236843" y="1123609"/>
            <a:ext cx="9583557" cy="5508752"/>
          </a:xfrm>
          <a:prstGeom prst="rect">
            <a:avLst/>
          </a:prstGeom>
          <a:noFill/>
        </p:spPr>
        <p:txBody>
          <a:bodyPr wrap="square">
            <a:spAutoFit/>
          </a:bodyPr>
          <a:lstStyle/>
          <a:p>
            <a:pPr algn="l"/>
            <a:r>
              <a:rPr lang="en-US" sz="2800" dirty="0">
                <a:latin typeface="Roboto Condensed" panose="02000000000000000000" pitchFamily="2" charset="0"/>
                <a:ea typeface="Roboto Condensed" panose="02000000000000000000" pitchFamily="2" charset="0"/>
                <a:cs typeface="Roboto Condensed" panose="02000000000000000000" pitchFamily="2" charset="0"/>
              </a:rPr>
              <a:t>The Response to the Psalm is:</a:t>
            </a:r>
          </a:p>
          <a:p>
            <a:r>
              <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r>
              <a:rPr lang="en-CA" sz="2800" kern="10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 </a:t>
            </a:r>
            <a:r>
              <a:rPr lang="en-US" sz="2800" b="1" i="1" u="none" strike="noStrike" baseline="0" dirty="0">
                <a:latin typeface="Roboto Condensed" panose="02000000000000000000" pitchFamily="2" charset="0"/>
                <a:ea typeface="Roboto Condensed" panose="02000000000000000000" pitchFamily="2" charset="0"/>
                <a:cs typeface="Roboto Condensed" panose="02000000000000000000" pitchFamily="2" charset="0"/>
              </a:rPr>
              <a:t>Heaven and </a:t>
            </a:r>
            <a:r>
              <a:rPr lang="en-US" sz="2800" b="1" i="1" dirty="0">
                <a:latin typeface="Roboto Condensed" panose="02000000000000000000" pitchFamily="2" charset="0"/>
                <a:ea typeface="Roboto Condensed" panose="02000000000000000000" pitchFamily="2" charset="0"/>
                <a:cs typeface="Roboto Condensed" panose="02000000000000000000" pitchFamily="2" charset="0"/>
              </a:rPr>
              <a:t>earth are full of your glory</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t>
            </a: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Praise the Lord from the heavens;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praise him in the heights!</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Praise him, all his angels;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praise him, all his host! </a:t>
            </a:r>
            <a:r>
              <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Kings of the earth and all peoples,</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princes and all rulers of the earth!</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Young men and women alike,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old and young together! </a:t>
            </a:r>
            <a:r>
              <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r>
              <a:rPr lang="en-CA" sz="2800"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56926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070578" y="1310274"/>
            <a:ext cx="8755689" cy="4905244"/>
          </a:xfrm>
          <a:prstGeom prst="rect">
            <a:avLst/>
          </a:prstGeom>
          <a:noFill/>
          <a:ln>
            <a:noFill/>
          </a:ln>
        </p:spPr>
        <p:txBody>
          <a:bodyPr spcFirstLastPara="1" wrap="square" lIns="91425" tIns="45700" rIns="91425" bIns="45700" anchor="t" anchorCtr="0">
            <a:noAutofit/>
          </a:bodyPr>
          <a:lstStyle/>
          <a:p>
            <a:r>
              <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r>
              <a:rPr lang="en-CA" sz="2800" kern="10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 </a:t>
            </a:r>
            <a:r>
              <a:rPr lang="en-US" sz="2800" b="1" i="1" u="none" strike="noStrike" baseline="0" dirty="0">
                <a:latin typeface="Roboto Condensed" panose="02000000000000000000" pitchFamily="2" charset="0"/>
                <a:ea typeface="Roboto Condensed" panose="02000000000000000000" pitchFamily="2" charset="0"/>
                <a:cs typeface="Roboto Condensed" panose="02000000000000000000" pitchFamily="2" charset="0"/>
              </a:rPr>
              <a:t>Heaven and </a:t>
            </a:r>
            <a:r>
              <a:rPr lang="en-US" sz="2800" b="1" i="1" dirty="0">
                <a:latin typeface="Roboto Condensed" panose="02000000000000000000" pitchFamily="2" charset="0"/>
                <a:ea typeface="Roboto Condensed" panose="02000000000000000000" pitchFamily="2" charset="0"/>
                <a:cs typeface="Roboto Condensed" panose="02000000000000000000" pitchFamily="2" charset="0"/>
              </a:rPr>
              <a:t>earth are full of your glory</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t>
            </a:r>
          </a:p>
          <a:p>
            <a:pPr marL="0" marR="0" lvl="0" indent="0" algn="ctr" rtl="0">
              <a:lnSpc>
                <a:spcPct val="100000"/>
              </a:lnSpc>
              <a:spcBef>
                <a:spcPts val="0"/>
              </a:spcBef>
              <a:spcAft>
                <a:spcPts val="0"/>
              </a:spcAft>
              <a:buClr>
                <a:srgbClr val="000000"/>
              </a:buClr>
              <a:buSzPts val="2400"/>
              <a:buFont typeface="Arial"/>
              <a:buNone/>
            </a:pPr>
            <a:endParaRPr sz="2800" dirty="0">
              <a:solidFill>
                <a:schemeClr val="dk1"/>
              </a:solidFill>
              <a:latin typeface="Roboto Condensed"/>
              <a:ea typeface="Roboto Condensed"/>
              <a:cs typeface="Roboto Condensed"/>
              <a:sym typeface="Roboto Condensed"/>
            </a:endParaRP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Let them praise the name of the Lord,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his name alone is exalted;</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his glory is above earth and heaven. </a:t>
            </a:r>
            <a:r>
              <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He has raised up a power for his people,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praise for all his faithful, </a:t>
            </a:r>
          </a:p>
          <a:p>
            <a:pPr>
              <a:lnSpc>
                <a:spcPct val="107000"/>
              </a:lnSpc>
            </a:pPr>
            <a:r>
              <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the people of Israel who are close to him. </a:t>
            </a:r>
            <a:r>
              <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endParaRPr sz="28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a:t>
            </a:r>
            <a:r>
              <a:rPr lang="en-US" sz="4000" dirty="0">
                <a:solidFill>
                  <a:schemeClr val="lt1"/>
                </a:solidFill>
                <a:latin typeface="Roboto Condensed"/>
                <a:ea typeface="Roboto Condensed"/>
                <a:cs typeface="Roboto Condensed"/>
                <a:sym typeface="Roboto Condensed"/>
              </a:rPr>
              <a:t>148</a:t>
            </a:r>
            <a:r>
              <a:rPr lang="en-US" sz="4000" b="0" i="0" u="none" strike="noStrike" cap="none" dirty="0">
                <a:solidFill>
                  <a:schemeClr val="lt1"/>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78996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 Alleluia!</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The Father will send you the Holy Spirit, says the Lord, to be with you for ever.</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a:t>
            </a: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3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The Lord be with you.</a:t>
            </a:r>
          </a:p>
          <a:p>
            <a:pPr marL="0" marR="0" lvl="0" indent="0" rtl="0">
              <a:lnSpc>
                <a:spcPct val="100000"/>
              </a:lnSpc>
              <a:spcBef>
                <a:spcPts val="0"/>
              </a:spcBef>
              <a:spcAft>
                <a:spcPts val="0"/>
              </a:spcAft>
              <a:buClr>
                <a:srgbClr val="000000"/>
              </a:buClr>
              <a:buSzPts val="2400"/>
              <a:buFont typeface="Arial"/>
              <a:buNone/>
            </a:pPr>
            <a:r>
              <a:rPr lang="en-US" sz="3200" b="1" i="1" dirty="0">
                <a:solidFill>
                  <a:srgbClr val="FF0000"/>
                </a:solidFill>
                <a:latin typeface="Roboto Condensed"/>
                <a:ea typeface="Roboto Condensed"/>
                <a:cs typeface="Roboto Condensed"/>
                <a:sym typeface="Roboto Condensed"/>
              </a:rPr>
              <a:t>R. </a:t>
            </a:r>
            <a:r>
              <a:rPr lang="en-US" sz="3200" b="1" i="1" dirty="0">
                <a:latin typeface="Roboto Condensed"/>
                <a:ea typeface="Roboto Condensed"/>
                <a:cs typeface="Roboto Condensed"/>
                <a:sym typeface="Roboto Condensed"/>
              </a:rPr>
              <a:t>And with your Spirit.</a:t>
            </a:r>
          </a:p>
          <a:p>
            <a:pPr marL="0" marR="0" lvl="0" indent="0" rtl="0">
              <a:lnSpc>
                <a:spcPct val="100000"/>
              </a:lnSpc>
              <a:spcBef>
                <a:spcPts val="0"/>
              </a:spcBef>
              <a:spcAft>
                <a:spcPts val="0"/>
              </a:spcAft>
              <a:buClr>
                <a:srgbClr val="000000"/>
              </a:buClr>
              <a:buSzPts val="2000"/>
              <a:buFont typeface="Arial"/>
              <a:buNone/>
            </a:pPr>
            <a:endParaRPr lang="en-US" sz="32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CA" sz="3200" dirty="0">
                <a:latin typeface="Roboto Condensed"/>
                <a:ea typeface="Roboto Condensed"/>
                <a:cs typeface="Roboto Condensed"/>
                <a:sym typeface="Roboto Condensed"/>
              </a:rPr>
              <a:t>A reading from the holy gospel according to John.</a:t>
            </a:r>
          </a:p>
          <a:p>
            <a:pPr marL="0" marR="0" lvl="0" indent="0" rtl="0">
              <a:lnSpc>
                <a:spcPct val="100000"/>
              </a:lnSpc>
              <a:spcBef>
                <a:spcPts val="0"/>
              </a:spcBef>
              <a:spcAft>
                <a:spcPts val="0"/>
              </a:spcAft>
              <a:buClr>
                <a:srgbClr val="000000"/>
              </a:buClr>
              <a:buSzPts val="2400"/>
              <a:buFont typeface="Arial"/>
              <a:buNone/>
            </a:pPr>
            <a:r>
              <a:rPr lang="en-CA" sz="3200" b="1" i="1" dirty="0">
                <a:solidFill>
                  <a:srgbClr val="FF0000"/>
                </a:solidFill>
                <a:latin typeface="Roboto Condensed"/>
                <a:ea typeface="Roboto Condensed"/>
                <a:cs typeface="Roboto Condensed"/>
                <a:sym typeface="Roboto Condensed"/>
              </a:rPr>
              <a:t>R. </a:t>
            </a:r>
            <a:r>
              <a:rPr lang="en-CA" sz="3200" b="1" i="1" dirty="0">
                <a:latin typeface="Roboto Condensed"/>
                <a:ea typeface="Roboto Condensed"/>
                <a:cs typeface="Roboto Condensed"/>
                <a:sym typeface="Roboto Condensed"/>
              </a:rPr>
              <a:t>Glory to you, Lord</a:t>
            </a: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Proclamation of the Gospel</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702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23901" y="1221783"/>
            <a:ext cx="10772774" cy="5322648"/>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When Jesus knew that his hour had come to depart from this world and go to the Father, he said to the disciples: “I still have many things to say to you, but you cannot bear them now. When the Spirit of truth comes, he will guide you into all the truth; for he will not speak on his own, but will speak whatever he hears, and he will declare to you the things that are to come. He will glorify me, because he will take what is mine and declare it to you. “All that the Father has is mine. For this reason I said that he will take what is mine and declare it to you.”</a:t>
            </a:r>
          </a:p>
          <a:p>
            <a:pPr marL="0" marR="0" lvl="0" indent="0" rtl="0">
              <a:lnSpc>
                <a:spcPct val="100000"/>
              </a:lnSpc>
              <a:spcBef>
                <a:spcPts val="0"/>
              </a:spcBef>
              <a:spcAft>
                <a:spcPts val="0"/>
              </a:spcAft>
              <a:buClr>
                <a:srgbClr val="000000"/>
              </a:buClr>
              <a:buSzPts val="2400"/>
              <a:buFont typeface="Arial"/>
              <a:buNone/>
            </a:pPr>
            <a:endParaRPr lang="en-CA" sz="2400" dirty="0">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endParaRPr lang="en-CA" sz="24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gospel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a:t>
            </a:r>
            <a:r>
              <a:rPr lang="en-CA" sz="2800" b="1" i="1" dirty="0">
                <a:latin typeface="Roboto Condensed"/>
                <a:ea typeface="Roboto Condensed"/>
                <a:cs typeface="Roboto Condensed"/>
                <a:sym typeface="Roboto Condensed"/>
              </a:rPr>
              <a:t> Praise to you, Lord Jesus Christ.</a:t>
            </a: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John 16.12-15</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38127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Homily</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405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587599" y="1321147"/>
            <a:ext cx="9820997" cy="5333063"/>
          </a:xfrm>
          <a:prstGeom prst="rect">
            <a:avLst/>
          </a:prstGeom>
          <a:noFill/>
        </p:spPr>
        <p:txBody>
          <a:bodyPr wrap="square">
            <a:spAutoFit/>
          </a:bodyPr>
          <a:lstStyle/>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The response to each petition is: </a:t>
            </a:r>
            <a:r>
              <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For the Church and its leaders, that our commitment to the Gospel lead us to deepen our faith and trust in God. W</a:t>
            </a: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e pray to the Lord.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world and its leaders, that all people be treated with the dignity they deserve as God’s children. W</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4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4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44188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587599" y="1842818"/>
            <a:ext cx="10341701" cy="4165436"/>
          </a:xfrm>
          <a:prstGeom prst="rect">
            <a:avLst/>
          </a:prstGeom>
          <a:noFill/>
        </p:spPr>
        <p:txBody>
          <a:bodyPr wrap="square">
            <a:spAutoFit/>
          </a:bodyPr>
          <a:lstStyle/>
          <a:p>
            <a:pPr>
              <a:lnSpc>
                <a:spcPct val="107000"/>
              </a:lnSpc>
              <a:spcAft>
                <a:spcPts val="800"/>
              </a:spcAft>
            </a:pP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all people of good will</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 t</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hat the entire human family may recognize </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common bond to work for justice and the good of all peoples. W</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our</a:t>
            </a: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 Catholic schools, that we show God’s mercy and love in the world. We pray to the Lord.</a:t>
            </a: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p:txBody>
      </p:sp>
    </p:spTree>
    <p:extLst>
      <p:ext uri="{BB962C8B-B14F-4D97-AF65-F5344CB8AC3E}">
        <p14:creationId xmlns:p14="http://schemas.microsoft.com/office/powerpoint/2010/main" val="314332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587599" y="1291004"/>
            <a:ext cx="10341701" cy="2050305"/>
          </a:xfrm>
          <a:prstGeom prst="rect">
            <a:avLst/>
          </a:prstGeom>
          <a:noFill/>
        </p:spPr>
        <p:txBody>
          <a:bodyPr wrap="square">
            <a:spAutoFit/>
          </a:bodyPr>
          <a:lstStyle/>
          <a:p>
            <a:pPr>
              <a:lnSpc>
                <a:spcPct val="107000"/>
              </a:lnSpc>
              <a:spcAft>
                <a:spcPts val="800"/>
              </a:spcAft>
            </a:pPr>
            <a:endParaRPr lang="en-CA" sz="24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persons suffering in body, mind, or spirit,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that they</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 know God’s loving presence through their caregivers, we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734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Offertory Hymn</a:t>
            </a:r>
            <a:endParaRPr sz="1400" b="0" i="0" u="none" strike="noStrike" cap="none" dirty="0">
              <a:solidFill>
                <a:srgbClr val="000000"/>
              </a:solidFill>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3F9626E2-042E-C88E-1B1D-67E6AA58DD7C}"/>
              </a:ext>
            </a:extLst>
          </p:cNvPr>
          <p:cNvSpPr/>
          <p:nvPr/>
        </p:nvSpPr>
        <p:spPr>
          <a:xfrm>
            <a:off x="1321778" y="1661897"/>
            <a:ext cx="9545444" cy="3544191"/>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32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For the Beauty of the Earth (Michelle Swift)</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https://www.youtube.com/watch?v=Zy7t2Uasqe8</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All that we Have (Gary Ault)</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4"/>
              </a:rPr>
              <a:t>https://www.youtube.com/watch?v=k16C-ukG-KI</a:t>
            </a:r>
            <a:r>
              <a:rPr lang="en-US" sz="3200" dirty="0">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33262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Preparation of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001095"/>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Pray, my brothers and sisters,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that my sacrifice and yours may be </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acceptable to God, the almighty Father.</a:t>
            </a:r>
          </a:p>
          <a:p>
            <a:pPr marL="342900" marR="0" lvl="0" indent="-342900" algn="l" rtl="0">
              <a:lnSpc>
                <a:spcPct val="100000"/>
              </a:lnSpc>
              <a:spcBef>
                <a:spcPts val="640"/>
              </a:spcBef>
              <a:spcAft>
                <a:spcPts val="0"/>
              </a:spcAft>
              <a:buClr>
                <a:schemeClr val="lt1"/>
              </a:buClr>
              <a:buSzPts val="3200"/>
              <a:buFont typeface="Arial"/>
              <a:buNone/>
            </a:pP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May the Lord accept the sacrifice at your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hands for the praise and glory of his name, for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good and the good of all his holy Church.</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81771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Over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570482"/>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Lord be with you.</a:t>
            </a: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And with your spirit.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Lift up your hearts.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We lift them up to the Lord.</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Let us give thanks to the Lord</a:t>
            </a:r>
            <a:r>
              <a:rPr lang="en-US" sz="3200"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God.</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It is right and just.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927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Holy, Holy, Holy</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2090172"/>
            <a:ext cx="8755689" cy="3046988"/>
          </a:xfrm>
          <a:prstGeom prst="rect">
            <a:avLst/>
          </a:prstGeom>
          <a:noFill/>
        </p:spPr>
        <p:txBody>
          <a:bodyPr wrap="square">
            <a:spAutoFit/>
          </a:bodyPr>
          <a:lstStyle/>
          <a:p>
            <a:pPr marL="342900" marR="0" lvl="0" indent="-342900" algn="l" rtl="0">
              <a:lnSpc>
                <a:spcPct val="100000"/>
              </a:lnSpc>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Holy, Holy, Holy Lord God of hosts.</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Heaven and earth are full of your glory.</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Blessed is he who comes in the name of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the Lord.</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56458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8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rtl="0">
              <a:lnSpc>
                <a:spcPct val="100000"/>
              </a:lnSpc>
              <a:spcBef>
                <a:spcPts val="0"/>
              </a:spcBef>
              <a:spcAft>
                <a:spcPts val="0"/>
              </a:spcAft>
              <a:buClr>
                <a:srgbClr val="000000"/>
              </a:buClr>
              <a:buSzPts val="2000"/>
              <a:buFont typeface="Arial"/>
              <a:buNone/>
            </a:pPr>
            <a:endParaRPr sz="3200" b="0" i="0" u="none" strike="noStrike" cap="none"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mystery of faith.</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When we eat this Bread and drink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This Cup, we proclaim your death, O Lord, </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until you come again.</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Mystery of Faith (Memorial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922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32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Amen.</a:t>
            </a:r>
            <a:endParaRPr sz="36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Lord’s Prayer</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7183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639187"/>
            <a:ext cx="8755689" cy="360737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Behold the Lamb of God, behold him who</a:t>
            </a:r>
          </a:p>
          <a:p>
            <a:pPr marR="0" lvl="0" indent="17463" algn="l" rtl="0">
              <a:lnSpc>
                <a:spcPct val="100000"/>
              </a:lnSpc>
              <a:spcBef>
                <a:spcPts val="0"/>
              </a:spcBef>
              <a:spcAft>
                <a:spcPts val="0"/>
              </a:spcAft>
              <a:buClr>
                <a:schemeClr val="lt1"/>
              </a:buClr>
              <a:buSzPts val="3200"/>
              <a:buFont typeface="Arial"/>
              <a:buNone/>
              <a:tabLst>
                <a:tab pos="179388" algn="l"/>
              </a:tabLst>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takes away the sins of the world. Blessed are those called to the supper of the Lamb.</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200"/>
              </a:spcBef>
              <a:spcAft>
                <a:spcPts val="0"/>
              </a:spcAft>
              <a:buClr>
                <a:schemeClr val="lt1"/>
              </a:buClr>
              <a:buSzPts val="10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Lord, I am not worthy that you should enter</a:t>
            </a:r>
          </a:p>
          <a:p>
            <a:pPr indent="17463">
              <a:spcBef>
                <a:spcPts val="640"/>
              </a:spcBef>
              <a:buClr>
                <a:schemeClr val="lt1"/>
              </a:buClr>
              <a:buSzPts val="3200"/>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under my roof, but only say the word and my soul shall be healed. </a:t>
            </a:r>
            <a:endParaRPr sz="32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Invitation to Communion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6148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300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Communion</a:t>
            </a:r>
            <a:r>
              <a:rPr lang="en-US" sz="4000" b="0" i="0" u="none" strike="noStrike" cap="none" dirty="0">
                <a:solidFill>
                  <a:schemeClr val="lt1"/>
                </a:solidFill>
                <a:latin typeface="Roboto Condensed"/>
                <a:ea typeface="Roboto Condensed"/>
                <a:cs typeface="Roboto Condensed"/>
                <a:sym typeface="Roboto Condensed"/>
              </a:rPr>
              <a:t>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410809"/>
            <a:ext cx="9545444" cy="410288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Here at this Table (Janet Sullivan Whitaker)</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https://www.youtube.com/watch?v=9o51fVKpK7s</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I am the Bread of Life (Suzanne </a:t>
            </a:r>
            <a:r>
              <a:rPr lang="en-US" sz="3200" dirty="0" err="1">
                <a:latin typeface="Roboto Condensed"/>
                <a:ea typeface="Roboto Condensed"/>
                <a:cs typeface="Roboto Condensed"/>
                <a:sym typeface="Roboto Condensed"/>
              </a:rPr>
              <a:t>Toolan</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https://www.youtube.com/watch?v=IvD0XJzOWQ4</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65492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998309" y="1221783"/>
            <a:ext cx="9231199" cy="49052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The Lord be with you.</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And with your spirit.</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May almighty God bless us, Father, Son, and Holy Spirit.</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Amen.</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Go in peace to love and serve the Lord.</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Thanks be to God.</a:t>
            </a:r>
            <a:endParaRPr sz="3200" b="0" i="1"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Final B</a:t>
            </a:r>
            <a:r>
              <a:rPr lang="en-US" sz="4000" dirty="0">
                <a:solidFill>
                  <a:schemeClr val="lt1"/>
                </a:solidFill>
                <a:latin typeface="Roboto Condensed"/>
                <a:ea typeface="Roboto Condensed"/>
                <a:cs typeface="Roboto Condensed"/>
                <a:sym typeface="Roboto Condensed"/>
              </a:rPr>
              <a:t>lessing</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0854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Recessional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1778" y="1661897"/>
            <a:ext cx="9545444" cy="326653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Glory &amp; Praise to Our God (Dan Schutte)</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https://www.youtube.com/watch?v=c7GiWZG-AI4</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City of God (Dan Schutte)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https://www.youtube.com/watch?v=kXZTYV1Pq_M</a:t>
            </a: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21223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892</TotalTime>
  <Words>2087</Words>
  <Application>Microsoft Office PowerPoint</Application>
  <PresentationFormat>Widescreen</PresentationFormat>
  <Paragraphs>297</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Roboto Condensed</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OCSTA - Ashlee Cabral</dc:creator>
  <cp:lastModifiedBy>OCSTA - Ashlee Cabral</cp:lastModifiedBy>
  <cp:revision>39</cp:revision>
  <dcterms:modified xsi:type="dcterms:W3CDTF">2024-02-20T16:36:59Z</dcterms:modified>
</cp:coreProperties>
</file>