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5"/>
  </p:notesMasterIdLst>
  <p:sldIdLst>
    <p:sldId id="257" r:id="rId2"/>
    <p:sldId id="279" r:id="rId3"/>
    <p:sldId id="259" r:id="rId4"/>
    <p:sldId id="261" r:id="rId5"/>
    <p:sldId id="266" r:id="rId6"/>
    <p:sldId id="275" r:id="rId7"/>
    <p:sldId id="280" r:id="rId8"/>
    <p:sldId id="281" r:id="rId9"/>
    <p:sldId id="273" r:id="rId10"/>
    <p:sldId id="282" r:id="rId11"/>
    <p:sldId id="264" r:id="rId12"/>
    <p:sldId id="276" r:id="rId13"/>
    <p:sldId id="292" r:id="rId14"/>
    <p:sldId id="284" r:id="rId15"/>
    <p:sldId id="285" r:id="rId16"/>
    <p:sldId id="286" r:id="rId17"/>
    <p:sldId id="287" r:id="rId18"/>
    <p:sldId id="288" r:id="rId19"/>
    <p:sldId id="293" r:id="rId20"/>
    <p:sldId id="289" r:id="rId21"/>
    <p:sldId id="294" r:id="rId22"/>
    <p:sldId id="291" r:id="rId23"/>
    <p:sldId id="265" r:id="rId24"/>
  </p:sldIdLst>
  <p:sldSz cx="12192000" cy="6858000"/>
  <p:notesSz cx="7010400" cy="9296400"/>
  <p:embeddedFontLst>
    <p:embeddedFont>
      <p:font typeface="Roboto Condensed" panose="02000000000000000000" pitchFamily="2"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iyXROiJLp68xiRRMbFP8J6hh8H9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2B3D03-84F4-4AFE-9C1A-09CD7BF3D4A4}" v="53" dt="2024-01-26T20:21:13.070"/>
  </p1510:revLst>
</p1510:revInfo>
</file>

<file path=ppt/tableStyles.xml><?xml version="1.0" encoding="utf-8"?>
<a:tblStyleLst xmlns:a="http://schemas.openxmlformats.org/drawingml/2006/main" def="{FC6E7591-DA25-4596-A5AF-7A2DC8C5AFF3}">
  <a:tblStyle styleId="{FC6E7591-DA25-4596-A5AF-7A2DC8C5AFF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41" autoAdjust="0"/>
    <p:restoredTop sz="81633" autoAdjust="0"/>
  </p:normalViewPr>
  <p:slideViewPr>
    <p:cSldViewPr snapToGrid="0">
      <p:cViewPr varScale="1">
        <p:scale>
          <a:sx n="68" d="100"/>
          <a:sy n="68" d="100"/>
        </p:scale>
        <p:origin x="1128"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43"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buClr>
                <a:srgbClr val="000000"/>
              </a:buClr>
              <a:buSzPts val="1200"/>
            </a:pPr>
            <a:fld id="{00000000-1234-1234-1234-123412341234}" type="slidenum">
              <a:rPr lang="en-US" sz="1200" smtClean="0">
                <a:solidFill>
                  <a:schemeClr val="dk1"/>
                </a:solidFill>
                <a:latin typeface="Calibri"/>
                <a:ea typeface="Calibri"/>
                <a:cs typeface="Calibri"/>
                <a:sym typeface="Calibri"/>
              </a:rPr>
              <a:pPr algn="r">
                <a:buClr>
                  <a:srgbClr val="000000"/>
                </a:buClr>
                <a:buSzPts val="1200"/>
              </a:pP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b="1" dirty="0">
                <a:solidFill>
                  <a:schemeClr val="tx1"/>
                </a:solidFill>
              </a:rPr>
              <a:t>Important Considerations:</a:t>
            </a:r>
          </a:p>
          <a:p>
            <a:pPr marL="0" indent="0"/>
            <a:r>
              <a:rPr lang="en-US" b="0" dirty="0">
                <a:solidFill>
                  <a:schemeClr val="tx1"/>
                </a:solidFill>
              </a:rPr>
              <a:t>Please share these slides with the celebrant/pastoral team prior to your celebration.  </a:t>
            </a:r>
          </a:p>
          <a:p>
            <a:pPr marL="0" indent="0"/>
            <a:r>
              <a:rPr lang="en-US" b="0" dirty="0">
                <a:solidFill>
                  <a:schemeClr val="tx1"/>
                </a:solidFill>
              </a:rPr>
              <a:t>Notes have been included on some of the slides to assist you in your planning. </a:t>
            </a:r>
          </a:p>
          <a:p>
            <a:pPr marL="0" indent="0"/>
            <a:endParaRPr lang="en-US" b="1" dirty="0">
              <a:solidFill>
                <a:srgbClr val="01A89E"/>
              </a:solidFill>
            </a:endParaRPr>
          </a:p>
          <a:p>
            <a:pPr marL="0" indent="0"/>
            <a:endParaRPr dirty="0">
              <a:solidFill>
                <a:srgbClr val="01A89E"/>
              </a:solidFill>
            </a:endParaRPr>
          </a:p>
        </p:txBody>
      </p:sp>
      <p:sp>
        <p:nvSpPr>
          <p:cNvPr id="93" name="Google Shape;93;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latin typeface="Calibri" panose="020F0502020204030204" pitchFamily="34" charset="0"/>
                <a:cs typeface="Calibri" panose="020F0502020204030204" pitchFamily="34" charset="0"/>
              </a:rPr>
              <a:t>Today, the Church in Canada celebrates the memorial of </a:t>
            </a:r>
            <a:r>
              <a:rPr lang="en-US" sz="1200" dirty="0">
                <a:latin typeface="Calibri" panose="020F0502020204030204" pitchFamily="34" charset="0"/>
                <a:ea typeface="Roboto Condensed" panose="02000000000000000000" pitchFamily="2" charset="0"/>
                <a:cs typeface="Calibri" panose="020F0502020204030204" pitchFamily="34" charset="0"/>
                <a:sym typeface="Arial"/>
              </a:rPr>
              <a:t>St. François de Laval.</a:t>
            </a:r>
          </a:p>
          <a:p>
            <a:pPr marL="0" indent="0"/>
            <a:r>
              <a:rPr lang="en-US" sz="1200" dirty="0">
                <a:latin typeface="Calibri" panose="020F0502020204030204" pitchFamily="34" charset="0"/>
                <a:ea typeface="Roboto Condensed" panose="02000000000000000000" pitchFamily="2" charset="0"/>
                <a:cs typeface="Calibri" panose="020F0502020204030204" pitchFamily="34" charset="0"/>
                <a:sym typeface="Arial"/>
              </a:rPr>
              <a:t>You can learn more about St. François and his life at https://www.cecc.ca/leglise-catholique-au-canada/saints-blesseds-canada/canadian-saints/saint-francois-de-laval-1623-1708/</a:t>
            </a:r>
            <a:endParaRPr dirty="0">
              <a:latin typeface="Calibri" panose="020F0502020204030204" pitchFamily="34" charset="0"/>
              <a:cs typeface="Calibri" panose="020F0502020204030204" pitchFamily="34" charset="0"/>
            </a:endParaRPr>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solidFill>
                  <a:schemeClr val="tx1"/>
                </a:solidFill>
                <a:latin typeface="Calibri" panose="020F0502020204030204" pitchFamily="34" charset="0"/>
                <a:cs typeface="Calibri" panose="020F0502020204030204" pitchFamily="34" charset="0"/>
              </a:rPr>
              <a:t>You are free to choose alternate hymns. </a:t>
            </a:r>
          </a:p>
          <a:p>
            <a:pPr marL="0" indent="0"/>
            <a:r>
              <a:rPr lang="en-US" dirty="0">
                <a:solidFill>
                  <a:schemeClr val="tx1"/>
                </a:solidFill>
                <a:latin typeface="Calibri" panose="020F0502020204030204" pitchFamily="34" charset="0"/>
                <a:cs typeface="Calibri" panose="020F0502020204030204" pitchFamily="34" charset="0"/>
              </a:rPr>
              <a:t>It is good to choose hymns that are familiar to your faith community to ensure maximum participation and prayerful singing. </a:t>
            </a:r>
          </a:p>
          <a:p>
            <a:pPr marL="0" indent="0"/>
            <a:r>
              <a:rPr lang="en-US" dirty="0">
                <a:solidFill>
                  <a:schemeClr val="tx1"/>
                </a:solidFill>
                <a:latin typeface="Calibri" panose="020F0502020204030204" pitchFamily="34" charset="0"/>
                <a:cs typeface="Calibri" panose="020F0502020204030204" pitchFamily="34" charset="0"/>
              </a:rPr>
              <a:t>Ensure that you are complying with copyright. </a:t>
            </a:r>
            <a:br>
              <a:rPr lang="en-US" dirty="0">
                <a:solidFill>
                  <a:schemeClr val="tx1"/>
                </a:solidFill>
                <a:latin typeface="Calibri" panose="020F0502020204030204" pitchFamily="34" charset="0"/>
                <a:cs typeface="Calibri" panose="020F0502020204030204" pitchFamily="34" charset="0"/>
              </a:rPr>
            </a:br>
            <a:endParaRPr lang="en-US" dirty="0">
              <a:solidFill>
                <a:schemeClr val="tx1"/>
              </a:solidFill>
              <a:latin typeface="Calibri" panose="020F0502020204030204" pitchFamily="34" charset="0"/>
              <a:cs typeface="Calibri" panose="020F0502020204030204" pitchFamily="34" charset="0"/>
            </a:endParaRPr>
          </a:p>
          <a:p>
            <a:pPr marL="0" indent="0"/>
            <a:br>
              <a:rPr lang="en-US" b="0" i="0" dirty="0">
                <a:solidFill>
                  <a:srgbClr val="202124"/>
                </a:solidFill>
                <a:effectLst/>
                <a:latin typeface="arial" panose="020B0604020202020204" pitchFamily="34" charset="0"/>
              </a:rPr>
            </a:br>
            <a:endParaRPr dirty="0"/>
          </a:p>
        </p:txBody>
      </p:sp>
      <p:sp>
        <p:nvSpPr>
          <p:cNvPr id="111" name="Google Shape;111;g17944b9c908_0_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Please use the readings of the day (as included here) unless you have discussed using alternative readings with the celebrant/pastoral team. </a:t>
            </a:r>
          </a:p>
          <a:p>
            <a:pPr marL="0" indent="0"/>
            <a:r>
              <a:rPr lang="en-US" dirty="0"/>
              <a:t>Choose your readers carefully. Only one reader per reading is needed.</a:t>
            </a:r>
          </a:p>
          <a:p>
            <a:pPr marL="0" indent="0"/>
            <a:r>
              <a:rPr lang="en-US" dirty="0"/>
              <a:t>Have readers proclaim the reading from the Lectionary. </a:t>
            </a:r>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will need to determine if the Responsorial Psalm will be sung or recited.</a:t>
            </a:r>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77714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08569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solidFill>
                  <a:schemeClr val="tx1"/>
                </a:solidFill>
              </a:rPr>
              <a:t>If the Alleluia is not sung, the acclamation is omitted.</a:t>
            </a:r>
          </a:p>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6470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4704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8778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1106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sz="1200" dirty="0">
                <a:latin typeface="Calibri" panose="020F0502020204030204" pitchFamily="34" charset="0"/>
                <a:cs typeface="Calibri" panose="020F0502020204030204" pitchFamily="34" charset="0"/>
              </a:rPr>
              <a:t>You may wish to edit these prayer petitions based on the needs of your particular school/board community.  Your petitions should be concise and consistent. Try not to exceed 6 petitions in total.</a:t>
            </a:r>
          </a:p>
          <a:p>
            <a:pPr marL="0" indent="0"/>
            <a:endParaRPr lang="en-US" sz="1200" dirty="0">
              <a:latin typeface="Calibri" panose="020F0502020204030204" pitchFamily="34" charset="0"/>
              <a:cs typeface="Calibri" panose="020F0502020204030204" pitchFamily="34" charset="0"/>
            </a:endParaRPr>
          </a:p>
          <a:p>
            <a:pPr marL="0" indent="0"/>
            <a:r>
              <a:rPr lang="en-US" sz="1200" dirty="0">
                <a:latin typeface="Calibri" panose="020F0502020204030204" pitchFamily="34" charset="0"/>
                <a:cs typeface="Calibri" panose="020F0502020204030204" pitchFamily="34" charset="0"/>
              </a:rPr>
              <a:t>We generally pray for:</a:t>
            </a:r>
          </a:p>
          <a:p>
            <a:pPr marL="232943" indent="-232943">
              <a:buFont typeface="Arial"/>
              <a:buAutoNum type="alphaUcParenR"/>
            </a:pPr>
            <a:r>
              <a:rPr lang="en-US" sz="1200" dirty="0">
                <a:latin typeface="Calibri" panose="020F0502020204030204" pitchFamily="34" charset="0"/>
                <a:cs typeface="Calibri" panose="020F0502020204030204" pitchFamily="34" charset="0"/>
              </a:rPr>
              <a:t>The needs of the universal church</a:t>
            </a:r>
          </a:p>
          <a:p>
            <a:pPr marL="232943" indent="-232943">
              <a:buFont typeface="Arial"/>
              <a:buAutoNum type="alphaUcParenR"/>
            </a:pPr>
            <a:r>
              <a:rPr lang="en-US" sz="1200" dirty="0">
                <a:latin typeface="Calibri" panose="020F0502020204030204" pitchFamily="34" charset="0"/>
                <a:cs typeface="Calibri" panose="020F0502020204030204" pitchFamily="34" charset="0"/>
              </a:rPr>
              <a:t>For public authorities and for the salvation of the world</a:t>
            </a:r>
          </a:p>
          <a:p>
            <a:pPr marL="232943" indent="-232943">
              <a:buFont typeface="Arial"/>
              <a:buAutoNum type="alphaUcParenR"/>
            </a:pPr>
            <a:r>
              <a:rPr lang="en-US" sz="1200" dirty="0">
                <a:latin typeface="Calibri" panose="020F0502020204030204" pitchFamily="34" charset="0"/>
                <a:cs typeface="Calibri" panose="020F0502020204030204" pitchFamily="34" charset="0"/>
              </a:rPr>
              <a:t>People burdened by any kind of difficulty.</a:t>
            </a:r>
          </a:p>
          <a:p>
            <a:pPr marL="232943" indent="-232943">
              <a:buFont typeface="Arial"/>
              <a:buAutoNum type="alphaUcParenR"/>
            </a:pPr>
            <a:r>
              <a:rPr lang="en-US" sz="1200" dirty="0">
                <a:latin typeface="Calibri" panose="020F0502020204030204" pitchFamily="34" charset="0"/>
                <a:cs typeface="Calibri" panose="020F0502020204030204" pitchFamily="34" charset="0"/>
              </a:rPr>
              <a:t>For the local community</a:t>
            </a:r>
          </a:p>
        </p:txBody>
      </p:sp>
      <p:sp>
        <p:nvSpPr>
          <p:cNvPr id="111" name="Google Shape;111;g17944b9c908_0_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6261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11" name="Google Shape;111;g17944b9c908_0_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111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11" name="Google Shape;111;g17944b9c908_0_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2534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2426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7490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644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6397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1059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82032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1342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0494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9214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F881-34DD-4200-39DE-9821838AAC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F701FA8-04F7-F784-2742-4FA7B20B6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9C7CE92-77B2-C334-1E23-5D73224520B5}"/>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61A2035-1DE3-D4D8-FF22-671ACCD2CFC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5BEE3E8-CEDD-7C90-63FD-C2A022A785C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450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17414-891A-6411-79C1-72225B017A7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EFC5DF2-79BB-4C14-1458-2DB2E51994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7A5997D-D1E0-7C49-1A78-DFC136083AFB}"/>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196E3-2644-3803-A1AA-2315694BC26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5102BD2-B6C5-D579-10D0-D342ACC3344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8863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58CF-F5C0-B876-26D0-71794EADFE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28CD219-8285-1359-E850-B2F0B0FEDC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2DB4E3-E66C-BEBC-9798-7BC537F8C2D4}"/>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89D818A8-093F-51EC-CA35-33FB0B2E99A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94AEEB-D2CB-289D-15AA-2CDADB2F045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5385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BCC1-5C0E-802B-BD0F-0644C5426F9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CA3CC7A-2D41-D5B4-00A5-7A52F1818F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E1D6D9D-C673-D564-9568-D44C59F274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5F688FC-CA37-FB4C-2239-542BD6F8E159}"/>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E62C5613-99C4-071B-058D-1E70C940A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C779B37-50DE-C4EE-AC45-AED81CAB7E9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023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45772-69A3-1549-0D6D-64F52D0E963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5CB6554-AB91-5A3D-6C5A-6DCB2FE16D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CE2381-D127-4B6A-A8FB-127192D5F3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C4DDCD5-C33A-4A5E-0FF3-5FEA18B0E4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86DED6-74EC-1D01-A6D2-9010D2D0DA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AA4ACED-F04E-3342-4EEB-41761810EEED}"/>
              </a:ext>
            </a:extLst>
          </p:cNvPr>
          <p:cNvSpPr>
            <a:spLocks noGrp="1"/>
          </p:cNvSpPr>
          <p:nvPr>
            <p:ph type="dt" sz="half" idx="10"/>
          </p:nvPr>
        </p:nvSpPr>
        <p:spPr/>
        <p:txBody>
          <a:bodyPr/>
          <a:lstStyle/>
          <a:p>
            <a:endParaRPr lang="en-CA"/>
          </a:p>
        </p:txBody>
      </p:sp>
      <p:sp>
        <p:nvSpPr>
          <p:cNvPr id="8" name="Footer Placeholder 7">
            <a:extLst>
              <a:ext uri="{FF2B5EF4-FFF2-40B4-BE49-F238E27FC236}">
                <a16:creationId xmlns:a16="http://schemas.microsoft.com/office/drawing/2014/main" id="{BFC1E812-2D09-AC3C-B2A3-81E701F7D94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56E7105-368D-F4CB-B764-D512BC867D0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1262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C48A-920A-037F-9E0F-62F797CBE1E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4E102D0-4C27-1716-D3D1-EC497A8B8678}"/>
              </a:ext>
            </a:extLst>
          </p:cNvPr>
          <p:cNvSpPr>
            <a:spLocks noGrp="1"/>
          </p:cNvSpPr>
          <p:nvPr>
            <p:ph type="dt" sz="half" idx="10"/>
          </p:nvPr>
        </p:nvSpPr>
        <p:spPr/>
        <p:txBody>
          <a:bodyPr/>
          <a:lstStyle/>
          <a:p>
            <a:endParaRPr lang="en-CA"/>
          </a:p>
        </p:txBody>
      </p:sp>
      <p:sp>
        <p:nvSpPr>
          <p:cNvPr id="4" name="Footer Placeholder 3">
            <a:extLst>
              <a:ext uri="{FF2B5EF4-FFF2-40B4-BE49-F238E27FC236}">
                <a16:creationId xmlns:a16="http://schemas.microsoft.com/office/drawing/2014/main" id="{66717A8A-6030-35B5-C188-AACB6D5AA91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1CAC56F-B713-D2CC-F3DC-85F4AD85A2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5292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2783E6-2750-F4C9-B0AC-C57B100FA875}"/>
              </a:ext>
            </a:extLst>
          </p:cNvPr>
          <p:cNvSpPr>
            <a:spLocks noGrp="1"/>
          </p:cNvSpPr>
          <p:nvPr>
            <p:ph type="dt" sz="half" idx="10"/>
          </p:nvPr>
        </p:nvSpPr>
        <p:spPr/>
        <p:txBody>
          <a:bodyPr/>
          <a:lstStyle/>
          <a:p>
            <a:endParaRPr lang="en-CA"/>
          </a:p>
        </p:txBody>
      </p:sp>
      <p:sp>
        <p:nvSpPr>
          <p:cNvPr id="3" name="Footer Placeholder 2">
            <a:extLst>
              <a:ext uri="{FF2B5EF4-FFF2-40B4-BE49-F238E27FC236}">
                <a16:creationId xmlns:a16="http://schemas.microsoft.com/office/drawing/2014/main" id="{CC52E15D-CACA-E3E8-C90C-B81D21C25CA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3F50F25-6B7A-6830-3778-4432F62560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763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25FC-B087-5DE6-85C3-772F934924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6A0F63-47FC-8176-6DBE-9BA54CBEC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B1F588-7B95-1DA5-48B8-148B01BDB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F25AC-A021-A647-4FEA-96A271BF6E80}"/>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A5D035AA-395C-15A1-3783-DC6709071E1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017F01E-6157-7C51-1161-A74AFE33D8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789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94740-758B-ADB0-ED3D-3ACC7C303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F0817C8-51E6-082F-6AD1-319B11795B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6BFFA23-71A4-8EB2-1991-6675856F9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103AD-ACE6-09C6-1D03-61CD04E0CA0D}"/>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8971943E-7B65-FB11-8B78-0408B0D228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A720D92-DD5A-E30B-812B-660292B90C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1064745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835C-ECF0-35BA-9180-8D91A7869DA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547301E-70B5-0B86-D6EA-CCBECCD10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02943BA-77ED-D265-B2A5-AE43A6438416}"/>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B7A5500-A002-B89A-9249-5A4A12D5E9E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E331293-23B2-52E9-BDE1-9961FED0411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816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FC772C-4109-8FAD-6AEB-69133807F0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21DE2B2-113C-B0A4-7BCA-3BD95692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7F106FD-E190-6279-1CB5-874738AC7C87}"/>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EED87-5655-B0A3-956B-1547D777C33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0D7349-66C1-AB73-BEB4-FB5F1E48EB2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694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2EAA4-7C62-6DAE-B14E-997C21BAE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1AA39E2-74E9-518E-2C99-BBBB75895F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0B9A865-3494-866C-C71B-093DE7BC6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a:extLst>
              <a:ext uri="{FF2B5EF4-FFF2-40B4-BE49-F238E27FC236}">
                <a16:creationId xmlns:a16="http://schemas.microsoft.com/office/drawing/2014/main" id="{EAAF12D3-60EC-9FEF-A89A-101B8E377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B3F6463-6B16-85BA-ECC3-2EAEF71DA7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705721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4cGCBehpN3o"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youtube.com/watch?v=4KYM1RfpMj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Zy7t2Uasqe8"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www.youtube.com/watch?v=k16C-ukG-KI"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9o51fVKpK7s"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www.youtube.com/watch?v=IvD0XJzOWQ4"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c7GiWZG-AI4"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www.youtube.com/watch?v=kXZTYV1Pq_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p:nvPr/>
        </p:nvSpPr>
        <p:spPr>
          <a:xfrm>
            <a:off x="596202" y="992924"/>
            <a:ext cx="10999596" cy="330749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dirty="0">
                <a:solidFill>
                  <a:schemeClr val="tx2"/>
                </a:solidFill>
                <a:latin typeface="Roboto Condensed"/>
                <a:ea typeface="Roboto Condensed"/>
                <a:cs typeface="Roboto Condensed"/>
                <a:sym typeface="Roboto Condensed"/>
              </a:rPr>
              <a:t>Celebration of the Eucharist</a:t>
            </a:r>
          </a:p>
          <a:p>
            <a:pPr marL="0" marR="0" lvl="0" indent="0" algn="ctr" rtl="0">
              <a:lnSpc>
                <a:spcPct val="100000"/>
              </a:lnSpc>
              <a:spcBef>
                <a:spcPts val="0"/>
              </a:spcBef>
              <a:spcAft>
                <a:spcPts val="0"/>
              </a:spcAft>
              <a:buClr>
                <a:srgbClr val="000000"/>
              </a:buClr>
              <a:buSzPts val="4000"/>
              <a:buFont typeface="Arial"/>
              <a:buNone/>
            </a:pPr>
            <a:r>
              <a:rPr lang="en-US" sz="2800" b="1" dirty="0">
                <a:solidFill>
                  <a:schemeClr val="tx2"/>
                </a:solidFill>
                <a:latin typeface="Roboto Condensed"/>
                <a:ea typeface="Roboto Condensed"/>
                <a:cs typeface="Roboto Condensed"/>
                <a:sym typeface="Roboto Condensed"/>
              </a:rPr>
              <a:t>Monday, May 06, 2024</a:t>
            </a:r>
          </a:p>
          <a:p>
            <a:pPr marL="0" marR="0" lvl="0" indent="0" algn="ctr" rtl="0">
              <a:lnSpc>
                <a:spcPct val="100000"/>
              </a:lnSpc>
              <a:spcBef>
                <a:spcPts val="0"/>
              </a:spcBef>
              <a:spcAft>
                <a:spcPts val="0"/>
              </a:spcAft>
              <a:buClr>
                <a:srgbClr val="000000"/>
              </a:buClr>
              <a:buSzPts val="4000"/>
              <a:buFont typeface="Arial"/>
              <a:buNone/>
            </a:pPr>
            <a:endParaRPr lang="en-US" sz="4000" b="1" dirty="0">
              <a:solidFill>
                <a:schemeClr val="tx2"/>
              </a:solidFill>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4000"/>
              <a:buFont typeface="Arial"/>
              <a:buNone/>
            </a:pPr>
            <a:r>
              <a:rPr lang="en-US" sz="7200" b="1" i="0" u="none" strike="noStrike" cap="none" dirty="0">
                <a:solidFill>
                  <a:srgbClr val="C00000"/>
                </a:solidFill>
                <a:latin typeface="Roboto Condensed"/>
                <a:ea typeface="Roboto Condensed"/>
                <a:cs typeface="Roboto Condensed"/>
                <a:sym typeface="Roboto Condensed"/>
              </a:rPr>
              <a:t>Catholic Education Week</a:t>
            </a:r>
            <a:endParaRPr lang="en-CA" sz="7200" b="0" i="0" u="none" strike="noStrike" cap="none" dirty="0">
              <a:solidFill>
                <a:srgbClr val="C00000"/>
              </a:solidFill>
              <a:latin typeface="Arial"/>
              <a:ea typeface="Arial"/>
              <a:cs typeface="Arial"/>
              <a:sym typeface="Arial"/>
            </a:endParaRPr>
          </a:p>
        </p:txBody>
      </p:sp>
      <p:graphicFrame>
        <p:nvGraphicFramePr>
          <p:cNvPr id="97" name="Google Shape;97;p2"/>
          <p:cNvGraphicFramePr/>
          <p:nvPr>
            <p:extLst>
              <p:ext uri="{D42A27DB-BD31-4B8C-83A1-F6EECF244321}">
                <p14:modId xmlns:p14="http://schemas.microsoft.com/office/powerpoint/2010/main" val="3097783017"/>
              </p:ext>
            </p:extLst>
          </p:nvPr>
        </p:nvGraphicFramePr>
        <p:xfrm>
          <a:off x="346418" y="301025"/>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graphicFrame>
        <p:nvGraphicFramePr>
          <p:cNvPr id="98" name="Google Shape;98;p2"/>
          <p:cNvGraphicFramePr/>
          <p:nvPr>
            <p:extLst>
              <p:ext uri="{D42A27DB-BD31-4B8C-83A1-F6EECF244321}">
                <p14:modId xmlns:p14="http://schemas.microsoft.com/office/powerpoint/2010/main" val="2604630101"/>
              </p:ext>
            </p:extLst>
          </p:nvPr>
        </p:nvGraphicFramePr>
        <p:xfrm>
          <a:off x="346418" y="6390023"/>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pic>
        <p:nvPicPr>
          <p:cNvPr id="3" name="Picture 2" descr="A heart with a cross and text&#10;&#10;Description automatically generated">
            <a:extLst>
              <a:ext uri="{FF2B5EF4-FFF2-40B4-BE49-F238E27FC236}">
                <a16:creationId xmlns:a16="http://schemas.microsoft.com/office/drawing/2014/main" id="{886B20B3-6CDC-4135-109F-661C74C4AE8C}"/>
              </a:ext>
            </a:extLst>
          </p:cNvPr>
          <p:cNvPicPr>
            <a:picLocks noChangeAspect="1"/>
          </p:cNvPicPr>
          <p:nvPr/>
        </p:nvPicPr>
        <p:blipFill>
          <a:blip r:embed="rId3"/>
          <a:stretch>
            <a:fillRect/>
          </a:stretch>
        </p:blipFill>
        <p:spPr>
          <a:xfrm>
            <a:off x="4377513" y="3995225"/>
            <a:ext cx="3511634" cy="23947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106" name="Google Shape;106;g17304bfceb4_0_0"/>
          <p:cNvSpPr/>
          <p:nvPr/>
        </p:nvSpPr>
        <p:spPr>
          <a:xfrm>
            <a:off x="838200" y="1334984"/>
            <a:ext cx="10668000" cy="5209447"/>
          </a:xfrm>
          <a:prstGeom prst="rect">
            <a:avLst/>
          </a:prstGeom>
          <a:solidFill>
            <a:schemeClr val="lt1"/>
          </a:solidFill>
          <a:ln>
            <a:noFill/>
          </a:ln>
        </p:spPr>
        <p:txBody>
          <a:bodyPr spcFirstLastPara="1" wrap="square" lIns="91425" tIns="45700" rIns="91425" bIns="45700" anchor="t" anchorCtr="0">
            <a:noAutofit/>
          </a:bodyPr>
          <a:lstStyle/>
          <a:p>
            <a:pPr algn="ctr">
              <a:lnSpc>
                <a:spcPct val="105000"/>
              </a:lnSpc>
              <a:buClr>
                <a:prstClr val="black"/>
              </a:buClr>
              <a:buSzPts val="770"/>
              <a:defRPr/>
            </a:pPr>
            <a:r>
              <a:rPr kumimoji="0" lang="en-US" sz="24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Called to Love as People of Hope</a:t>
            </a:r>
            <a:endParaRPr kumimoji="0" lang="en-CA" sz="2400" b="0" i="0" u="none" strike="noStrike" kern="1200" cap="none" spc="0" normalizeH="0" baseline="0" noProof="0" dirty="0">
              <a:ln>
                <a:noFill/>
              </a:ln>
              <a:solidFill>
                <a:srgbClr val="C00000"/>
              </a:solidFill>
              <a:effectLst/>
              <a:uLnTx/>
              <a:uFillTx/>
              <a:latin typeface="Arial"/>
              <a:ea typeface="Arial"/>
              <a:cs typeface="Arial"/>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lvl="0" indent="0" algn="l" rtl="0">
              <a:lnSpc>
                <a:spcPct val="105000"/>
              </a:lnSpc>
              <a:spcBef>
                <a:spcPts val="0"/>
              </a:spcBef>
              <a:spcAft>
                <a:spcPts val="0"/>
              </a:spcAft>
              <a:buClr>
                <a:schemeClr val="dk1"/>
              </a:buClr>
              <a:buSzPts val="770"/>
              <a:buFont typeface="Arial"/>
              <a:buNone/>
            </a:pPr>
            <a:r>
              <a:rPr lang="en-US" sz="2400" dirty="0">
                <a:latin typeface="Roboto Condensed" panose="02000000000000000000" pitchFamily="2" charset="0"/>
                <a:ea typeface="Roboto Condensed" panose="02000000000000000000" pitchFamily="2" charset="0"/>
                <a:cs typeface="Roboto Condensed" panose="02000000000000000000" pitchFamily="2" charset="0"/>
                <a:sym typeface="Arial"/>
              </a:rPr>
              <a:t>As we celebrate the gift of Catholic Education today, we reflect on our calling to love as </a:t>
            </a:r>
            <a:r>
              <a:rPr lang="en-US" sz="2400" b="1" i="1" dirty="0">
                <a:latin typeface="Roboto Condensed" panose="02000000000000000000" pitchFamily="2" charset="0"/>
                <a:ea typeface="Roboto Condensed" panose="02000000000000000000" pitchFamily="2" charset="0"/>
                <a:cs typeface="Roboto Condensed" panose="02000000000000000000" pitchFamily="2" charset="0"/>
                <a:sym typeface="Arial"/>
              </a:rPr>
              <a:t>people of hope</a:t>
            </a:r>
            <a:r>
              <a:rPr lang="en-US" sz="2400" dirty="0">
                <a:latin typeface="Roboto Condensed" panose="02000000000000000000" pitchFamily="2" charset="0"/>
                <a:ea typeface="Roboto Condensed" panose="02000000000000000000" pitchFamily="2" charset="0"/>
                <a:cs typeface="Roboto Condensed" panose="02000000000000000000" pitchFamily="2" charset="0"/>
                <a:sym typeface="Arial"/>
              </a:rPr>
              <a:t>.  We also reflect today on the life of St. François de Laval. St. François came to Canada from France in the 17</a:t>
            </a:r>
            <a:r>
              <a:rPr lang="en-US" sz="2400" baseline="30000" dirty="0">
                <a:latin typeface="Roboto Condensed" panose="02000000000000000000" pitchFamily="2" charset="0"/>
                <a:ea typeface="Roboto Condensed" panose="02000000000000000000" pitchFamily="2" charset="0"/>
                <a:cs typeface="Roboto Condensed" panose="02000000000000000000" pitchFamily="2" charset="0"/>
                <a:sym typeface="Arial"/>
              </a:rPr>
              <a:t>th</a:t>
            </a:r>
            <a:r>
              <a:rPr lang="en-US" sz="2400" dirty="0">
                <a:latin typeface="Roboto Condensed" panose="02000000000000000000" pitchFamily="2" charset="0"/>
                <a:ea typeface="Roboto Condensed" panose="02000000000000000000" pitchFamily="2" charset="0"/>
                <a:cs typeface="Roboto Condensed" panose="02000000000000000000" pitchFamily="2" charset="0"/>
                <a:sym typeface="Arial"/>
              </a:rPr>
              <a:t> century to grow the church and share the Gospel.  St. François always showed great love for the sick, those who were being unjustly treated, and he worked his whole life to better the education of children and seminarians.  </a:t>
            </a:r>
          </a:p>
          <a:p>
            <a:pPr marL="0" lvl="0" indent="0" algn="l" rtl="0">
              <a:lnSpc>
                <a:spcPct val="105000"/>
              </a:lnSpc>
              <a:spcBef>
                <a:spcPts val="0"/>
              </a:spcBef>
              <a:spcAft>
                <a:spcPts val="0"/>
              </a:spcAft>
              <a:buClr>
                <a:schemeClr val="dk1"/>
              </a:buClr>
              <a:buSzPts val="770"/>
              <a:buFont typeface="Arial"/>
              <a:buNone/>
            </a:pPr>
            <a:endParaRPr lang="en-US" sz="2400"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lvl="0" indent="0" algn="l" rtl="0">
              <a:lnSpc>
                <a:spcPct val="105000"/>
              </a:lnSpc>
              <a:spcBef>
                <a:spcPts val="0"/>
              </a:spcBef>
              <a:spcAft>
                <a:spcPts val="0"/>
              </a:spcAft>
              <a:buClr>
                <a:schemeClr val="dk1"/>
              </a:buClr>
              <a:buSzPts val="770"/>
              <a:buFont typeface="Arial"/>
              <a:buNone/>
            </a:pPr>
            <a:r>
              <a:rPr lang="en-US" sz="2400" dirty="0">
                <a:latin typeface="Roboto Condensed" panose="02000000000000000000" pitchFamily="2" charset="0"/>
                <a:ea typeface="Roboto Condensed" panose="02000000000000000000" pitchFamily="2" charset="0"/>
                <a:cs typeface="Roboto Condensed" panose="02000000000000000000" pitchFamily="2" charset="0"/>
                <a:sym typeface="Arial"/>
              </a:rPr>
              <a:t>As Easter people of hope, we give thanks to God for Catholic education and the life of St. François de Laval.</a:t>
            </a:r>
          </a:p>
          <a:p>
            <a:pPr marL="0" lvl="0" indent="0" algn="l" rtl="0">
              <a:lnSpc>
                <a:spcPct val="105000"/>
              </a:lnSpc>
              <a:spcBef>
                <a:spcPts val="0"/>
              </a:spcBef>
              <a:spcAft>
                <a:spcPts val="0"/>
              </a:spcAft>
              <a:buClr>
                <a:schemeClr val="dk1"/>
              </a:buClr>
              <a:buSzPts val="770"/>
              <a:buFont typeface="Arial"/>
              <a:buNone/>
            </a:pPr>
            <a:endParaRPr lang="en-US" sz="2400"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lvl="0" indent="0" algn="l" rtl="0">
              <a:lnSpc>
                <a:spcPct val="105000"/>
              </a:lnSpc>
              <a:spcBef>
                <a:spcPts val="0"/>
              </a:spcBef>
              <a:spcAft>
                <a:spcPts val="0"/>
              </a:spcAft>
              <a:buClr>
                <a:schemeClr val="dk1"/>
              </a:buClr>
              <a:buSzPts val="770"/>
              <a:buFont typeface="Arial"/>
              <a:buNone/>
            </a:pPr>
            <a:r>
              <a:rPr lang="en-US" sz="2400" dirty="0">
                <a:latin typeface="Roboto Condensed" panose="02000000000000000000" pitchFamily="2" charset="0"/>
                <a:ea typeface="Roboto Condensed" panose="02000000000000000000" pitchFamily="2" charset="0"/>
                <a:cs typeface="Roboto Condensed" panose="02000000000000000000" pitchFamily="2" charset="0"/>
                <a:sym typeface="Arial"/>
              </a:rPr>
              <a:t>Please join in the singing of our opening hymn: ___________________________</a:t>
            </a:r>
            <a:endParaRPr lang="en-US" sz="2400" dirty="0">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Greeting and Welcome</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645229"/>
            <a:ext cx="9666600" cy="425376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dirty="0">
                <a:solidFill>
                  <a:srgbClr val="01A89E"/>
                </a:solidFill>
                <a:latin typeface="Roboto Condensed"/>
                <a:ea typeface="Roboto Condensed"/>
                <a:cs typeface="Roboto Condensed"/>
                <a:sym typeface="Roboto Condensed"/>
              </a:rPr>
              <a:t> </a:t>
            </a:r>
            <a:endParaRPr sz="2400" dirty="0">
              <a:solidFill>
                <a:srgbClr val="01A89E"/>
              </a:solidFill>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sz="2400" dirty="0">
              <a:solidFill>
                <a:srgbClr val="01A89E"/>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r>
              <a:rPr lang="en-US" sz="2400" dirty="0">
                <a:solidFill>
                  <a:srgbClr val="169FBA"/>
                </a:solidFill>
                <a:latin typeface="Roboto Condensed"/>
                <a:ea typeface="Roboto Condensed"/>
                <a:cs typeface="Roboto Condensed"/>
                <a:sym typeface="Roboto Condensed"/>
              </a:rPr>
              <a:t> </a:t>
            </a: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Gathering</a:t>
            </a:r>
            <a:r>
              <a:rPr lang="en-US" sz="4000" b="0" i="0" u="none" strike="noStrike" cap="none" dirty="0">
                <a:solidFill>
                  <a:schemeClr val="lt1"/>
                </a:solidFill>
                <a:latin typeface="Roboto Condensed"/>
                <a:ea typeface="Roboto Condensed"/>
                <a:cs typeface="Roboto Condensed"/>
                <a:sym typeface="Roboto Condensed"/>
              </a:rPr>
              <a:t> Hymn</a:t>
            </a:r>
            <a:endParaRPr sz="1400" b="0" i="0" u="none" strike="noStrike" cap="none" dirty="0">
              <a:solidFill>
                <a:srgbClr val="000000"/>
              </a:solidFill>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B67A7153-F7A9-52E2-BE6C-B7472A602D70}"/>
              </a:ext>
            </a:extLst>
          </p:cNvPr>
          <p:cNvSpPr/>
          <p:nvPr/>
        </p:nvSpPr>
        <p:spPr>
          <a:xfrm>
            <a:off x="1383856" y="1981774"/>
            <a:ext cx="9545444" cy="2946662"/>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Like a Shepherd (B Dufford) </a:t>
            </a:r>
            <a:r>
              <a:rPr lang="en-US" sz="3200" dirty="0">
                <a:latin typeface="Roboto Condensed"/>
                <a:ea typeface="Roboto Condensed"/>
                <a:cs typeface="Roboto Condensed"/>
                <a:sym typeface="Roboto Condensed"/>
                <a:hlinkClick r:id="rId3"/>
              </a:rPr>
              <a:t>https://www.youtube.com/watch?v=4cGCBehpN3o</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Shepherd Me, O God (M. Haugen)</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4"/>
              </a:rPr>
              <a:t>https://www.youtube.com/watch?v=4KYM1RfpMjs</a:t>
            </a:r>
            <a:r>
              <a:rPr lang="en-US" sz="3200" dirty="0">
                <a:latin typeface="Roboto Condensed"/>
                <a:ea typeface="Roboto Condensed"/>
                <a:cs typeface="Roboto Condensed"/>
                <a:sym typeface="Roboto Condensed"/>
              </a:rPr>
              <a:t> </a:t>
            </a:r>
            <a:endParaRPr lang="en-US" sz="2400" dirty="0">
              <a:latin typeface="Roboto Condensed"/>
              <a:ea typeface="Roboto Condensed"/>
              <a:cs typeface="Roboto Condensed"/>
              <a:sym typeface="Roboto Condense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23901" y="1221783"/>
            <a:ext cx="10820400" cy="563621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600" dirty="0">
                <a:latin typeface="Roboto Condensed"/>
                <a:ea typeface="Roboto Condensed"/>
                <a:cs typeface="Roboto Condensed"/>
                <a:sym typeface="Roboto Condensed"/>
              </a:rPr>
              <a:t> </a:t>
            </a:r>
            <a:r>
              <a:rPr lang="en-CA" sz="2600" dirty="0">
                <a:latin typeface="Roboto Condensed"/>
                <a:ea typeface="Roboto Condensed"/>
                <a:cs typeface="Roboto Condensed"/>
                <a:sym typeface="Roboto Condensed"/>
              </a:rPr>
              <a:t>A reading from the second letter of Paul to Timothy.</a:t>
            </a:r>
          </a:p>
          <a:p>
            <a:endParaRPr lang="en-US" sz="20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r>
              <a:rPr lang="en-US"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In the presence of God and of Christ Jesus, who is to judge the living and the dead, and in view of his appearing and his kingdom, </a:t>
            </a:r>
            <a:r>
              <a:rPr lang="en-CA"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I solemnly urge you: proclaim the message; </a:t>
            </a:r>
            <a:r>
              <a:rPr lang="en-US"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be persistent whether the time is favourable or unfavourable; </a:t>
            </a:r>
            <a:r>
              <a:rPr lang="en-CA"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convince, rebuke, and encourage, </a:t>
            </a:r>
            <a:r>
              <a:rPr lang="en-US"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with the utmost patience in teaching. For the time is coming when people will not put up with sound doctrine, </a:t>
            </a:r>
            <a:r>
              <a:rPr lang="en-CA"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but having itching ears, </a:t>
            </a:r>
            <a:r>
              <a:rPr lang="en-US"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they will accumulate for themselves teachers to suit their own desires, and will turn away from listening to the truth and wander away to myths. </a:t>
            </a:r>
            <a:r>
              <a:rPr lang="en-CA"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As for you, always be sober, endure suffering, </a:t>
            </a:r>
            <a:r>
              <a:rPr lang="en-US" sz="26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do the work of an evangelist, carry out your ministry fully.</a:t>
            </a:r>
            <a:endParaRPr lang="en-CA" sz="26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lang="en-CA" sz="26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600" dirty="0">
                <a:latin typeface="Roboto Condensed"/>
                <a:ea typeface="Roboto Condensed"/>
                <a:cs typeface="Roboto Condensed"/>
                <a:sym typeface="Roboto Condensed"/>
              </a:rPr>
              <a:t>The Word of the Lord. </a:t>
            </a:r>
          </a:p>
          <a:p>
            <a:pPr marL="0" marR="0" lvl="0" indent="0" algn="ctr" rtl="0">
              <a:lnSpc>
                <a:spcPct val="100000"/>
              </a:lnSpc>
              <a:spcBef>
                <a:spcPts val="0"/>
              </a:spcBef>
              <a:spcAft>
                <a:spcPts val="0"/>
              </a:spcAft>
              <a:buClr>
                <a:srgbClr val="000000"/>
              </a:buClr>
              <a:buSzPts val="2400"/>
              <a:buFont typeface="Arial"/>
              <a:buNone/>
            </a:pPr>
            <a:r>
              <a:rPr lang="en-CA" sz="2600" b="1" i="1" dirty="0">
                <a:solidFill>
                  <a:srgbClr val="FF0000"/>
                </a:solidFill>
                <a:latin typeface="Roboto Condensed"/>
                <a:ea typeface="Roboto Condensed"/>
                <a:cs typeface="Roboto Condensed"/>
                <a:sym typeface="Roboto Condensed"/>
              </a:rPr>
              <a:t>R. </a:t>
            </a:r>
            <a:r>
              <a:rPr lang="en-CA" sz="2600" b="1" i="1" dirty="0">
                <a:latin typeface="Roboto Condensed"/>
                <a:ea typeface="Roboto Condensed"/>
                <a:cs typeface="Roboto Condensed"/>
                <a:sym typeface="Roboto Condensed"/>
              </a:rPr>
              <a:t>Thanks be to God.</a:t>
            </a:r>
          </a:p>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2 Timothy 4.1-5</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96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676405" y="1310422"/>
            <a:ext cx="11120854" cy="5109091"/>
          </a:xfrm>
          <a:prstGeom prst="rect">
            <a:avLst/>
          </a:prstGeom>
          <a:noFill/>
        </p:spPr>
        <p:txBody>
          <a:bodyPr wrap="square">
            <a:spAutoFit/>
          </a:bodyPr>
          <a:lstStyle/>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Response to </a:t>
            </a:r>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Psalm is: </a:t>
            </a:r>
          </a:p>
          <a:p>
            <a:pPr algn="l"/>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Proclaim God’s marvelous deeds to all the nations.</a:t>
            </a: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 sing to the Lord a new song;</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sing to the Lord, all the earth.</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Sing to the Lord, bless his name. </a:t>
            </a:r>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pPr algn="l"/>
            <a:endPar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Tell of his salvation from day to day.</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Declare his glory among the nations,</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tell of his </a:t>
            </a:r>
            <a:r>
              <a:rPr lang="en-US" sz="2800" b="0" i="0" u="none" strike="noStrike" baseline="0" dirty="0" err="1">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marvellous</a:t>
            </a:r>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 works among all the peoples. </a:t>
            </a:r>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pPr algn="l"/>
            <a:endParaRPr lang="en-CA"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45329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96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676405" y="1310422"/>
            <a:ext cx="8467595" cy="4401205"/>
          </a:xfrm>
          <a:prstGeom prst="rect">
            <a:avLst/>
          </a:prstGeom>
          <a:noFill/>
        </p:spPr>
        <p:txBody>
          <a:bodyPr wrap="square">
            <a:spAutoFit/>
          </a:bodyPr>
          <a:lstStyle/>
          <a:p>
            <a:pPr algn="l"/>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Proclaim God’s marvelous deeds to all the nations.</a:t>
            </a:r>
          </a:p>
          <a:p>
            <a:pPr algn="l"/>
            <a:endPar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Ascribe to the Lord, O families of the peoples,</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ascribe to the Lord glory and strength.</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Ascribe to the Lord the glory due his name. </a:t>
            </a:r>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pPr algn="l"/>
            <a:endPar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Say among the nations, “The Lord is king!</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world is firmly established;</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it shall never be moved.</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He will judge the peoples with equity.” </a:t>
            </a:r>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endParaRPr lang="en-CA" sz="2800"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415509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 Alleluia!</a:t>
            </a:r>
          </a:p>
          <a:p>
            <a:pPr marL="0" lvl="0" indent="0" algn="l" rtl="0">
              <a:lnSpc>
                <a:spcPct val="90000"/>
              </a:lnSpc>
              <a:spcBef>
                <a:spcPts val="1000"/>
              </a:spcBef>
              <a:spcAft>
                <a:spcPts val="0"/>
              </a:spcAft>
              <a:buClr>
                <a:schemeClr val="dk1"/>
              </a:buClr>
              <a:buSzPts val="2800"/>
              <a:buNone/>
            </a:pPr>
            <a:endParaRPr lang="en-US" sz="36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The Spirit of truth will bear witness to me, says the Lord, and you also will be my witnesses. </a:t>
            </a:r>
          </a:p>
          <a:p>
            <a:pPr marL="0" lvl="0" indent="0" algn="l" rtl="0">
              <a:lnSpc>
                <a:spcPct val="90000"/>
              </a:lnSpc>
              <a:spcBef>
                <a:spcPts val="1000"/>
              </a:spcBef>
              <a:spcAft>
                <a:spcPts val="0"/>
              </a:spcAft>
              <a:buClr>
                <a:schemeClr val="dk1"/>
              </a:buClr>
              <a:buSzPts val="2800"/>
              <a:buNone/>
            </a:pPr>
            <a:endParaRPr lang="en-US" sz="3600" b="1"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a:t>
            </a: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33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The Lord be with you.</a:t>
            </a:r>
          </a:p>
          <a:p>
            <a:pPr marL="0" marR="0" lvl="0" indent="0" rtl="0">
              <a:lnSpc>
                <a:spcPct val="100000"/>
              </a:lnSpc>
              <a:spcBef>
                <a:spcPts val="0"/>
              </a:spcBef>
              <a:spcAft>
                <a:spcPts val="0"/>
              </a:spcAft>
              <a:buClr>
                <a:srgbClr val="000000"/>
              </a:buClr>
              <a:buSzPts val="2400"/>
              <a:buFont typeface="Arial"/>
              <a:buNone/>
            </a:pPr>
            <a:r>
              <a:rPr lang="en-US" sz="3200" b="1" i="1" dirty="0">
                <a:solidFill>
                  <a:srgbClr val="FF0000"/>
                </a:solidFill>
                <a:latin typeface="Roboto Condensed"/>
                <a:ea typeface="Roboto Condensed"/>
                <a:cs typeface="Roboto Condensed"/>
                <a:sym typeface="Roboto Condensed"/>
              </a:rPr>
              <a:t>R. </a:t>
            </a:r>
            <a:r>
              <a:rPr lang="en-US" sz="3200" b="1" i="1" dirty="0">
                <a:latin typeface="Roboto Condensed"/>
                <a:ea typeface="Roboto Condensed"/>
                <a:cs typeface="Roboto Condensed"/>
                <a:sym typeface="Roboto Condensed"/>
              </a:rPr>
              <a:t>And with your Spirit.</a:t>
            </a:r>
          </a:p>
          <a:p>
            <a:pPr marL="0" marR="0" lvl="0" indent="0" rtl="0">
              <a:lnSpc>
                <a:spcPct val="100000"/>
              </a:lnSpc>
              <a:spcBef>
                <a:spcPts val="0"/>
              </a:spcBef>
              <a:spcAft>
                <a:spcPts val="0"/>
              </a:spcAft>
              <a:buClr>
                <a:srgbClr val="000000"/>
              </a:buClr>
              <a:buSzPts val="2000"/>
              <a:buFont typeface="Arial"/>
              <a:buNone/>
            </a:pPr>
            <a:endParaRPr lang="en-US" sz="32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CA" sz="3200" dirty="0">
                <a:latin typeface="Roboto Condensed"/>
                <a:ea typeface="Roboto Condensed"/>
                <a:cs typeface="Roboto Condensed"/>
                <a:sym typeface="Roboto Condensed"/>
              </a:rPr>
              <a:t>A reading from the holy gospel according to John.</a:t>
            </a:r>
          </a:p>
          <a:p>
            <a:pPr marL="0" marR="0" lvl="0" indent="0" rtl="0">
              <a:lnSpc>
                <a:spcPct val="100000"/>
              </a:lnSpc>
              <a:spcBef>
                <a:spcPts val="0"/>
              </a:spcBef>
              <a:spcAft>
                <a:spcPts val="0"/>
              </a:spcAft>
              <a:buClr>
                <a:srgbClr val="000000"/>
              </a:buClr>
              <a:buSzPts val="2400"/>
              <a:buFont typeface="Arial"/>
              <a:buNone/>
            </a:pPr>
            <a:r>
              <a:rPr lang="en-CA" sz="3200" b="1" i="1" dirty="0">
                <a:solidFill>
                  <a:srgbClr val="FF0000"/>
                </a:solidFill>
                <a:latin typeface="Roboto Condensed"/>
                <a:ea typeface="Roboto Condensed"/>
                <a:cs typeface="Roboto Condensed"/>
                <a:sym typeface="Roboto Condensed"/>
              </a:rPr>
              <a:t>R. </a:t>
            </a:r>
            <a:r>
              <a:rPr lang="en-CA" sz="3200" b="1" i="1" dirty="0">
                <a:latin typeface="Roboto Condensed"/>
                <a:ea typeface="Roboto Condensed"/>
                <a:cs typeface="Roboto Condensed"/>
                <a:sym typeface="Roboto Condensed"/>
              </a:rPr>
              <a:t>Glory to you, Lord</a:t>
            </a: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Proclamation of the Gospel</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702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61481" y="1221784"/>
            <a:ext cx="10768519" cy="5636216"/>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Jesus said to the Pharisees, “I am the good shepherd.  The good shepherd lays down his life for the sheep. </a:t>
            </a:r>
            <a:r>
              <a:rPr lang="en-CA"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hired hand, </a:t>
            </a:r>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who is not the shepherd and does not own the sheep, sees the wolf coming and leaves the sheep and runs away— and the wolf snatches them and scatters them. The hired hand runs away because a hired hand does not care for the sheep.“ I am the good shepherd. I know my own and my own know me, just as the Father knows me and I know the Father. And I lay down my life for the sheep. I have other sheep that do not belong to this fold. I must bring them also, and they will listen to my voice. So there will be one flock, one shepherd.”</a:t>
            </a:r>
            <a:endParaRPr lang="en-CA" sz="24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lang="en-CA" sz="24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The gospel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a:t>
            </a:r>
            <a:r>
              <a:rPr lang="en-CA" sz="2800" b="1" i="1" dirty="0">
                <a:latin typeface="Roboto Condensed"/>
                <a:ea typeface="Roboto Condensed"/>
                <a:cs typeface="Roboto Condensed"/>
                <a:sym typeface="Roboto Condensed"/>
              </a:rPr>
              <a:t> Praise to you, Lord Jesus Christ.</a:t>
            </a:r>
            <a:endParaRPr sz="28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John 10:11-16</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38127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Homily</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24050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587599" y="1195417"/>
            <a:ext cx="10910981" cy="4666983"/>
          </a:xfrm>
          <a:prstGeom prst="rect">
            <a:avLst/>
          </a:prstGeom>
          <a:noFill/>
        </p:spPr>
        <p:txBody>
          <a:bodyPr wrap="square">
            <a:spAutoFit/>
          </a:bodyPr>
          <a:lstStyle/>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The response to each petition is: </a:t>
            </a:r>
            <a:r>
              <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For the Church and its leaders, that our commitment to the Gospel lead us to deepen our faith and trust in God. W</a:t>
            </a: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e pray to the Lord.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t>
            </a: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world and its leaders, that all people be treated with the dignity they deserve as God’s children. W</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44188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587599" y="1842818"/>
            <a:ext cx="10910981" cy="4165436"/>
          </a:xfrm>
          <a:prstGeom prst="rect">
            <a:avLst/>
          </a:prstGeom>
          <a:noFill/>
        </p:spPr>
        <p:txBody>
          <a:bodyPr wrap="square">
            <a:spAutoFit/>
          </a:bodyPr>
          <a:lstStyle/>
          <a:p>
            <a:pPr>
              <a:lnSpc>
                <a:spcPct val="107000"/>
              </a:lnSpc>
              <a:spcAft>
                <a:spcPts val="800"/>
              </a:spcAft>
            </a:pP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all people of good will</a:t>
            </a:r>
            <a:r>
              <a:rPr lang="en-CA" sz="2800" kern="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 t</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hat the entire human family may recognize </a:t>
            </a:r>
            <a:r>
              <a:rPr lang="en-CA" sz="2800" kern="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common bond to work for justice and the good of all peoples. W</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our</a:t>
            </a: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 Catholic schools, that we show God’s mercy and love in the world. We pray to the Lord.</a:t>
            </a: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p:txBody>
      </p:sp>
    </p:spTree>
    <p:extLst>
      <p:ext uri="{BB962C8B-B14F-4D97-AF65-F5344CB8AC3E}">
        <p14:creationId xmlns:p14="http://schemas.microsoft.com/office/powerpoint/2010/main" val="314332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587599" y="1291004"/>
            <a:ext cx="10341701" cy="2050305"/>
          </a:xfrm>
          <a:prstGeom prst="rect">
            <a:avLst/>
          </a:prstGeom>
          <a:noFill/>
        </p:spPr>
        <p:txBody>
          <a:bodyPr wrap="square">
            <a:spAutoFit/>
          </a:bodyPr>
          <a:lstStyle/>
          <a:p>
            <a:pPr>
              <a:lnSpc>
                <a:spcPct val="107000"/>
              </a:lnSpc>
              <a:spcAft>
                <a:spcPts val="800"/>
              </a:spcAft>
            </a:pPr>
            <a:endParaRPr lang="en-CA" sz="24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For </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persons suffering in body, mind, or spirit, </a:t>
            </a: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that they</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 know God’s loving presence through their caregivers, we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734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Offertory Hymn</a:t>
            </a:r>
            <a:endParaRPr sz="1400" b="0" i="0" u="none" strike="noStrike" cap="none" dirty="0">
              <a:solidFill>
                <a:srgbClr val="000000"/>
              </a:solidFill>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3F9626E2-042E-C88E-1B1D-67E6AA58DD7C}"/>
              </a:ext>
            </a:extLst>
          </p:cNvPr>
          <p:cNvSpPr/>
          <p:nvPr/>
        </p:nvSpPr>
        <p:spPr>
          <a:xfrm>
            <a:off x="691485" y="1656904"/>
            <a:ext cx="10809027" cy="4470124"/>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32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For the Beauty of the Earth (Michelle Swift)</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https://www.youtube.com/watch?v=Zy7t2Uasqe8</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All that we Have (Gary Ault)</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4"/>
              </a:rPr>
              <a:t>https://www.youtube.com/watch?v=k16C-ukG-KI</a:t>
            </a: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33262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Preparation of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001095"/>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Pray, my brothers and sisters,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that my sacrifice and yours may be </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acceptable to God, the almighty Father.</a:t>
            </a:r>
          </a:p>
          <a:p>
            <a:pPr marL="342900" marR="0" lvl="0" indent="-342900" algn="l" rtl="0">
              <a:lnSpc>
                <a:spcPct val="100000"/>
              </a:lnSpc>
              <a:spcBef>
                <a:spcPts val="640"/>
              </a:spcBef>
              <a:spcAft>
                <a:spcPts val="0"/>
              </a:spcAft>
              <a:buClr>
                <a:schemeClr val="lt1"/>
              </a:buClr>
              <a:buSzPts val="3200"/>
              <a:buFont typeface="Arial"/>
              <a:buNone/>
            </a:pP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May the Lord accept the sacrifice at your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hands for the praise and glory of his name, for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good and the good of all his holy Church.</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81771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Over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570482"/>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Lord be with you.</a:t>
            </a: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And with your spirit.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Lift up your hearts.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We lift them up to the Lord.</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Let us give thanks to the Lord</a:t>
            </a:r>
            <a:r>
              <a:rPr lang="en-US" sz="3200"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God.</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It is right and just.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927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Holy, Holy, Holy</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2090172"/>
            <a:ext cx="8755689" cy="3046988"/>
          </a:xfrm>
          <a:prstGeom prst="rect">
            <a:avLst/>
          </a:prstGeom>
          <a:noFill/>
        </p:spPr>
        <p:txBody>
          <a:bodyPr wrap="square">
            <a:spAutoFit/>
          </a:bodyPr>
          <a:lstStyle/>
          <a:p>
            <a:pPr marL="342900" marR="0" lvl="0" indent="-342900" algn="l" rtl="0">
              <a:lnSpc>
                <a:spcPct val="100000"/>
              </a:lnSpc>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Holy, Holy, Holy Lord God of hosts.</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Heaven and earth are full of your glory.</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Blessed is he who comes in the name of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the Lord.</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56458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8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rtl="0">
              <a:lnSpc>
                <a:spcPct val="100000"/>
              </a:lnSpc>
              <a:spcBef>
                <a:spcPts val="0"/>
              </a:spcBef>
              <a:spcAft>
                <a:spcPts val="0"/>
              </a:spcAft>
              <a:buClr>
                <a:srgbClr val="000000"/>
              </a:buClr>
              <a:buSzPts val="2000"/>
              <a:buFont typeface="Arial"/>
              <a:buNone/>
            </a:pPr>
            <a:endParaRPr sz="3200" b="0" i="0" u="none" strike="noStrike" cap="none"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mystery of faith.</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When we eat this Bread and drink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dirty="0">
                <a:latin typeface="Roboto Condensed" panose="02000000000000000000" pitchFamily="2" charset="0"/>
                <a:ea typeface="Roboto Condensed" panose="02000000000000000000" pitchFamily="2" charset="0"/>
                <a:cs typeface="Roboto Condensed" panose="02000000000000000000" pitchFamily="2" charset="0"/>
                <a:sym typeface="Arial"/>
              </a:rPr>
              <a:t>t</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his Cup, we proclaim your death, O Lord, </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until you come again.</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algn="l" rtl="0">
              <a:lnSpc>
                <a:spcPct val="100000"/>
              </a:lnSpc>
              <a:spcBef>
                <a:spcPts val="0"/>
              </a:spcBef>
              <a:spcAft>
                <a:spcPts val="0"/>
              </a:spcAft>
              <a:buClr>
                <a:srgbClr val="000000"/>
              </a:buClr>
              <a:buSzPts val="2000"/>
              <a:buFont typeface="Arial"/>
              <a:buNone/>
            </a:pPr>
            <a:endParaRPr sz="28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Mystery of Faith (Memorial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922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32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Amen.</a:t>
            </a:r>
            <a:endParaRPr sz="36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Lord’s Prayer</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67183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639187"/>
            <a:ext cx="8755689" cy="360737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Behold the Lamb of God, behold him who</a:t>
            </a:r>
          </a:p>
          <a:p>
            <a:pPr marR="0" lvl="0" indent="17463" algn="l" rtl="0">
              <a:lnSpc>
                <a:spcPct val="100000"/>
              </a:lnSpc>
              <a:spcBef>
                <a:spcPts val="0"/>
              </a:spcBef>
              <a:spcAft>
                <a:spcPts val="0"/>
              </a:spcAft>
              <a:buClr>
                <a:schemeClr val="lt1"/>
              </a:buClr>
              <a:buSzPts val="3200"/>
              <a:buFont typeface="Arial"/>
              <a:buNone/>
              <a:tabLst>
                <a:tab pos="179388" algn="l"/>
              </a:tabLst>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takes away the sins of the world. Blessed are those called to the supper of the Lamb.</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200"/>
              </a:spcBef>
              <a:spcAft>
                <a:spcPts val="0"/>
              </a:spcAft>
              <a:buClr>
                <a:schemeClr val="lt1"/>
              </a:buClr>
              <a:buSzPts val="10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Lord, I am not worthy that you should enter</a:t>
            </a:r>
          </a:p>
          <a:p>
            <a:pPr indent="17463">
              <a:spcBef>
                <a:spcPts val="640"/>
              </a:spcBef>
              <a:buClr>
                <a:schemeClr val="lt1"/>
              </a:buClr>
              <a:buSzPts val="3200"/>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under my roof, but only say the word and my soul shall be healed. </a:t>
            </a:r>
            <a:endParaRPr sz="32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Invitation to Communion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6148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g17304bfceb4_0_0"/>
          <p:cNvSpPr/>
          <p:nvPr/>
        </p:nvSpPr>
        <p:spPr>
          <a:xfrm>
            <a:off x="300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Communion</a:t>
            </a:r>
            <a:r>
              <a:rPr lang="en-US" sz="4000" b="0" i="0" u="none" strike="noStrike" cap="none" dirty="0">
                <a:solidFill>
                  <a:schemeClr val="lt1"/>
                </a:solidFill>
                <a:latin typeface="Roboto Condensed"/>
                <a:ea typeface="Roboto Condensed"/>
                <a:cs typeface="Roboto Condensed"/>
                <a:sym typeface="Roboto Condensed"/>
              </a:rPr>
              <a:t>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410809"/>
            <a:ext cx="9545444" cy="4102887"/>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Here at this Table (Janet Sullivan Whitaker)</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https://www.youtube.com/watch?v=9o51fVKpK7s</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I am the Bread of Life (Suzanne </a:t>
            </a:r>
            <a:r>
              <a:rPr lang="en-US" sz="3200" dirty="0" err="1">
                <a:latin typeface="Roboto Condensed"/>
                <a:ea typeface="Roboto Condensed"/>
                <a:cs typeface="Roboto Condensed"/>
                <a:sym typeface="Roboto Condensed"/>
              </a:rPr>
              <a:t>Toolan</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https://www.youtube.com/watch?v=IvD0XJzOWQ4</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65492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998309" y="1221783"/>
            <a:ext cx="9231199" cy="490524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The Lord be with you.</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And with your spirit.</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May almighty God bless us, Father, Son, and Holy Spirit.</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Amen.</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Go in peace to love and serve the Lord.</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Thanks be to God.</a:t>
            </a:r>
            <a:endParaRPr sz="3200" b="0" i="1"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Final B</a:t>
            </a:r>
            <a:r>
              <a:rPr lang="en-US" sz="4000" dirty="0">
                <a:solidFill>
                  <a:schemeClr val="lt1"/>
                </a:solidFill>
                <a:latin typeface="Roboto Condensed"/>
                <a:ea typeface="Roboto Condensed"/>
                <a:cs typeface="Roboto Condensed"/>
                <a:sym typeface="Roboto Condensed"/>
              </a:rPr>
              <a:t>lessing</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0854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g17304bfceb4_0_0"/>
          <p:cNvSpPr/>
          <p:nvPr/>
        </p:nvSpPr>
        <p:spPr>
          <a:xfrm>
            <a:off x="300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Recessional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410809"/>
            <a:ext cx="9545444" cy="4102887"/>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Glory &amp; Praise to Our God (Dan Schutte)</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https://www.youtube.com/watch?v=c7GiWZG-AI4</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City of God (Dan Schutte)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https://www.youtube.com/watch?v=kXZTYV1Pq_M</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21223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1180</TotalTime>
  <Words>1873</Words>
  <Application>Microsoft Office PowerPoint</Application>
  <PresentationFormat>Widescreen</PresentationFormat>
  <Paragraphs>298</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vt:lpstr>
      <vt:lpstr>Roboto Condensed</vt:lpstr>
      <vt:lpstr>Arial</vt:lpstr>
      <vt:lpstr>Arial</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OCSTA - Ashlee Cabral</dc:creator>
  <cp:lastModifiedBy>OCSTA - Ashlee Cabral</cp:lastModifiedBy>
  <cp:revision>37</cp:revision>
  <cp:lastPrinted>2024-01-26T14:29:57Z</cp:lastPrinted>
  <dcterms:modified xsi:type="dcterms:W3CDTF">2024-02-20T16:34:22Z</dcterms:modified>
</cp:coreProperties>
</file>